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76" r:id="rId3"/>
    <p:sldId id="279" r:id="rId4"/>
    <p:sldId id="281" r:id="rId5"/>
    <p:sldId id="282" r:id="rId6"/>
    <p:sldId id="283" r:id="rId7"/>
    <p:sldId id="284" r:id="rId8"/>
    <p:sldId id="285" r:id="rId9"/>
    <p:sldId id="286" r:id="rId10"/>
    <p:sldId id="287" r:id="rId11"/>
    <p:sldId id="288" r:id="rId12"/>
    <p:sldId id="280" r:id="rId13"/>
    <p:sldId id="289" r:id="rId14"/>
    <p:sldId id="278" r:id="rId15"/>
    <p:sldId id="257" r:id="rId16"/>
    <p:sldId id="277" r:id="rId17"/>
    <p:sldId id="259" r:id="rId18"/>
    <p:sldId id="290" r:id="rId19"/>
    <p:sldId id="258" r:id="rId20"/>
    <p:sldId id="260" r:id="rId21"/>
    <p:sldId id="261" r:id="rId22"/>
    <p:sldId id="262" r:id="rId23"/>
    <p:sldId id="264" r:id="rId24"/>
    <p:sldId id="265" r:id="rId25"/>
    <p:sldId id="273" r:id="rId26"/>
    <p:sldId id="291" r:id="rId27"/>
    <p:sldId id="27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37B39-991C-45C5-80C7-CCE887C27FA7}" type="datetimeFigureOut">
              <a:rPr lang="ru-RU" smtClean="0"/>
              <a:pPr/>
              <a:t>04.05.2016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3783BE-E82C-46B7-98BB-2C4F61C6C60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23783BE-E82C-46B7-98BB-2C4F61C6C607}"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2BBE6B9-FB5E-4C94-8E58-CAF8AF324D4C}"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C097A0-1C1A-4E46-868E-2647DD7DFE14}" type="slidenum">
              <a:rPr lang="ru-RU" smtClean="0"/>
              <a:pPr/>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BBE6B9-FB5E-4C94-8E58-CAF8AF324D4C}"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C097A0-1C1A-4E46-868E-2647DD7DFE14}" type="slidenum">
              <a:rPr lang="ru-RU" smtClean="0"/>
              <a:pPr/>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BBE6B9-FB5E-4C94-8E58-CAF8AF324D4C}"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C097A0-1C1A-4E46-868E-2647DD7DFE14}" type="slidenum">
              <a:rPr lang="ru-RU" smtClean="0"/>
              <a:pPr/>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BBE6B9-FB5E-4C94-8E58-CAF8AF324D4C}"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C097A0-1C1A-4E46-868E-2647DD7DFE14}" type="slidenum">
              <a:rPr lang="ru-RU" smtClean="0"/>
              <a:pPr/>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2BBE6B9-FB5E-4C94-8E58-CAF8AF324D4C}"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C097A0-1C1A-4E46-868E-2647DD7DFE14}" type="slidenum">
              <a:rPr lang="ru-RU" smtClean="0"/>
              <a:pPr/>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2BBE6B9-FB5E-4C94-8E58-CAF8AF324D4C}" type="datetimeFigureOut">
              <a:rPr lang="ru-RU" smtClean="0"/>
              <a:pPr/>
              <a:t>04.05.2016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C097A0-1C1A-4E46-868E-2647DD7DFE14}" type="slidenum">
              <a:rPr lang="ru-RU" smtClean="0"/>
              <a:pPr/>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2BBE6B9-FB5E-4C94-8E58-CAF8AF324D4C}" type="datetimeFigureOut">
              <a:rPr lang="ru-RU" smtClean="0"/>
              <a:pPr/>
              <a:t>04.05.2016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C097A0-1C1A-4E46-868E-2647DD7DFE14}" type="slidenum">
              <a:rPr lang="ru-RU" smtClean="0"/>
              <a:pPr/>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2BBE6B9-FB5E-4C94-8E58-CAF8AF324D4C}" type="datetimeFigureOut">
              <a:rPr lang="ru-RU" smtClean="0"/>
              <a:pPr/>
              <a:t>04.05.2016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C097A0-1C1A-4E46-868E-2647DD7DFE14}" type="slidenum">
              <a:rPr lang="ru-RU" smtClean="0"/>
              <a:pPr/>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BBE6B9-FB5E-4C94-8E58-CAF8AF324D4C}" type="datetimeFigureOut">
              <a:rPr lang="ru-RU" smtClean="0"/>
              <a:pPr/>
              <a:t>04.05.2016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C097A0-1C1A-4E46-868E-2647DD7DFE14}" type="slidenum">
              <a:rPr lang="ru-RU" smtClean="0"/>
              <a:pPr/>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2BBE6B9-FB5E-4C94-8E58-CAF8AF324D4C}" type="datetimeFigureOut">
              <a:rPr lang="ru-RU" smtClean="0"/>
              <a:pPr/>
              <a:t>04.05.2016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C097A0-1C1A-4E46-868E-2647DD7DFE14}" type="slidenum">
              <a:rPr lang="ru-RU" smtClean="0"/>
              <a:pPr/>
              <a:t>‹#›</a:t>
            </a:fld>
            <a:endParaRPr lang="ru-RU"/>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2BBE6B9-FB5E-4C94-8E58-CAF8AF324D4C}" type="datetimeFigureOut">
              <a:rPr lang="ru-RU" smtClean="0"/>
              <a:pPr/>
              <a:t>04.05.2016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C097A0-1C1A-4E46-868E-2647DD7DFE14}" type="slidenum">
              <a:rPr lang="ru-RU" smtClean="0"/>
              <a:pPr/>
              <a:t>‹#›</a:t>
            </a:fld>
            <a:endParaRPr lang="ru-RU"/>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BE6B9-FB5E-4C94-8E58-CAF8AF324D4C}" type="datetimeFigureOut">
              <a:rPr lang="ru-RU" smtClean="0"/>
              <a:pPr/>
              <a:t>04.05.2016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097A0-1C1A-4E46-868E-2647DD7DFE1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gif"/></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285860"/>
            <a:ext cx="7851648" cy="1828800"/>
          </a:xfrm>
        </p:spPr>
        <p:txBody>
          <a:bodyPr>
            <a:normAutofit fontScale="90000"/>
            <a:scene3d>
              <a:camera prst="orthographicFront"/>
              <a:lightRig rig="freezing" dir="t">
                <a:rot lat="0" lon="0" rev="5640000"/>
              </a:lightRig>
            </a:scene3d>
            <a:sp3d extrusionH="57150" contourW="12700" prstMaterial="flat">
              <a:bevelT w="38100" h="38100"/>
              <a:extrusionClr>
                <a:schemeClr val="accent2">
                  <a:lumMod val="60000"/>
                  <a:lumOff val="40000"/>
                </a:schemeClr>
              </a:extrusionClr>
              <a:contourClr>
                <a:schemeClr val="tx1"/>
              </a:contourClr>
            </a:sp3d>
          </a:bodyPr>
          <a:lstStyle/>
          <a:p>
            <a:pPr algn="ctr"/>
            <a:r>
              <a:rPr lang="ru-RU" dirty="0" smtClean="0">
                <a:ln>
                  <a:solidFill>
                    <a:srgbClr val="00B050"/>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a:t>
            </a:r>
            <a:r>
              <a:rPr lang="ru-RU" sz="4400" dirty="0" smtClean="0">
                <a:ln>
                  <a:solidFill>
                    <a:srgbClr val="00B050"/>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Особенности сенсорного воспитания в разных видах деятельности»</a:t>
            </a:r>
            <a:endParaRPr lang="ru-RU" dirty="0">
              <a:ln>
                <a:solidFill>
                  <a:srgbClr val="00B050"/>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ndParaRPr>
          </a:p>
        </p:txBody>
      </p:sp>
      <p:sp>
        <p:nvSpPr>
          <p:cNvPr id="3" name="Подзаголовок 2"/>
          <p:cNvSpPr>
            <a:spLocks noGrp="1"/>
          </p:cNvSpPr>
          <p:nvPr>
            <p:ph type="subTitle" idx="1"/>
          </p:nvPr>
        </p:nvSpPr>
        <p:spPr>
          <a:xfrm>
            <a:off x="4500562" y="3786190"/>
            <a:ext cx="4497110" cy="2629356"/>
          </a:xfrm>
        </p:spPr>
        <p:txBody>
          <a:bodyPr>
            <a:normAutofit fontScale="85000" lnSpcReduction="20000"/>
          </a:bodyPr>
          <a:lstStyle/>
          <a:p>
            <a:pPr algn="l"/>
            <a:r>
              <a:rPr lang="ru-RU" dirty="0" smtClean="0">
                <a:solidFill>
                  <a:schemeClr val="tx2">
                    <a:lumMod val="10000"/>
                  </a:schemeClr>
                </a:solidFill>
              </a:rPr>
              <a:t>Подготовили воспитатели:</a:t>
            </a:r>
          </a:p>
          <a:p>
            <a:pPr algn="l"/>
            <a:r>
              <a:rPr lang="ru-RU" dirty="0" smtClean="0">
                <a:solidFill>
                  <a:srgbClr val="002060"/>
                </a:solidFill>
              </a:rPr>
              <a:t>Шафикова Т.С.</a:t>
            </a:r>
          </a:p>
          <a:p>
            <a:pPr algn="l"/>
            <a:r>
              <a:rPr lang="ru-RU" dirty="0" smtClean="0">
                <a:solidFill>
                  <a:srgbClr val="002060"/>
                </a:solidFill>
              </a:rPr>
              <a:t>Дронова Е.А.</a:t>
            </a:r>
          </a:p>
          <a:p>
            <a:pPr algn="l"/>
            <a:r>
              <a:rPr lang="ru-RU" dirty="0" smtClean="0">
                <a:solidFill>
                  <a:srgbClr val="002060"/>
                </a:solidFill>
              </a:rPr>
              <a:t>Шило А.Н.</a:t>
            </a:r>
          </a:p>
          <a:p>
            <a:pPr algn="l"/>
            <a:r>
              <a:rPr lang="ru-RU" dirty="0" smtClean="0">
                <a:solidFill>
                  <a:schemeClr val="tx2">
                    <a:lumMod val="10000"/>
                  </a:schemeClr>
                </a:solidFill>
              </a:rPr>
              <a:t>Музыкальный руководитель:</a:t>
            </a:r>
          </a:p>
          <a:p>
            <a:pPr algn="l"/>
            <a:r>
              <a:rPr lang="ru-RU" dirty="0" smtClean="0">
                <a:solidFill>
                  <a:srgbClr val="002060"/>
                </a:solidFill>
              </a:rPr>
              <a:t>Пушкарева И.С.</a:t>
            </a:r>
          </a:p>
          <a:p>
            <a:pPr algn="l"/>
            <a:endParaRPr lang="ru-RU" dirty="0"/>
          </a:p>
        </p:txBody>
      </p:sp>
      <p:grpSp>
        <p:nvGrpSpPr>
          <p:cNvPr id="1026" name="Group 2"/>
          <p:cNvGrpSpPr>
            <a:grpSpLocks/>
          </p:cNvGrpSpPr>
          <p:nvPr/>
        </p:nvGrpSpPr>
        <p:grpSpPr bwMode="auto">
          <a:xfrm>
            <a:off x="142844" y="0"/>
            <a:ext cx="8744950" cy="6461897"/>
            <a:chOff x="1460" y="-1941"/>
            <a:chExt cx="8573" cy="5414"/>
          </a:xfrm>
        </p:grpSpPr>
        <p:sp>
          <p:nvSpPr>
            <p:cNvPr id="1027" name="Puzzle3"/>
            <p:cNvSpPr>
              <a:spLocks noEditPoints="1" noChangeArrowheads="1"/>
            </p:cNvSpPr>
            <p:nvPr/>
          </p:nvSpPr>
          <p:spPr bwMode="auto">
            <a:xfrm rot="3844831">
              <a:off x="8745" y="-2328"/>
              <a:ext cx="786" cy="1790"/>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99"/>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28" name="Puzzle2"/>
            <p:cNvSpPr>
              <a:spLocks noEditPoints="1" noChangeArrowheads="1"/>
            </p:cNvSpPr>
            <p:nvPr/>
          </p:nvSpPr>
          <p:spPr bwMode="auto">
            <a:xfrm>
              <a:off x="3421" y="812"/>
              <a:ext cx="1918" cy="1436"/>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B0F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29" name="Puzzle4"/>
            <p:cNvSpPr>
              <a:spLocks noEditPoints="1" noChangeArrowheads="1"/>
            </p:cNvSpPr>
            <p:nvPr/>
          </p:nvSpPr>
          <p:spPr bwMode="auto">
            <a:xfrm>
              <a:off x="1600" y="1710"/>
              <a:ext cx="1261"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B05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30" name="Puzzle1"/>
            <p:cNvSpPr>
              <a:spLocks noEditPoints="1" noChangeArrowheads="1"/>
            </p:cNvSpPr>
            <p:nvPr/>
          </p:nvSpPr>
          <p:spPr bwMode="auto">
            <a:xfrm>
              <a:off x="1460" y="-1941"/>
              <a:ext cx="1961"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000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13" name="TextBox 12"/>
          <p:cNvSpPr txBox="1"/>
          <p:nvPr/>
        </p:nvSpPr>
        <p:spPr>
          <a:xfrm>
            <a:off x="2571736" y="142852"/>
            <a:ext cx="3714776" cy="400110"/>
          </a:xfrm>
          <a:prstGeom prst="rect">
            <a:avLst/>
          </a:prstGeom>
          <a:noFill/>
        </p:spPr>
        <p:txBody>
          <a:bodyPr wrap="square" rtlCol="0">
            <a:spAutoFit/>
          </a:bodyPr>
          <a:lstStyle/>
          <a:p>
            <a:pPr algn="ctr"/>
            <a: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16200000" scaled="0"/>
                </a:gradFill>
              </a:rPr>
              <a:t>МБДОУ с. Войково</a:t>
            </a:r>
            <a:endParaRPr lang="ru-RU" sz="2000" dirty="0">
              <a:gradFill>
                <a:gsLst>
                  <a:gs pos="0">
                    <a:srgbClr val="000000"/>
                  </a:gs>
                  <a:gs pos="20000">
                    <a:srgbClr val="000040"/>
                  </a:gs>
                  <a:gs pos="50000">
                    <a:srgbClr val="400040"/>
                  </a:gs>
                  <a:gs pos="75000">
                    <a:srgbClr val="8F0040"/>
                  </a:gs>
                  <a:gs pos="89999">
                    <a:srgbClr val="F27300"/>
                  </a:gs>
                  <a:gs pos="100000">
                    <a:srgbClr val="FFBF00"/>
                  </a:gs>
                </a:gsLst>
                <a:lin ang="16200000" scaled="0"/>
              </a:gradFill>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p:cBhvr override="childStyle">
                                        <p:cTn id="6" dur="100" fill="hold"/>
                                        <p:tgtEl>
                                          <p:spTgt spid="1026"/>
                                        </p:tgtEl>
                                        <p:attrNameLst>
                                          <p:attrName>style.color</p:attrName>
                                        </p:attrNameLst>
                                      </p:cBhvr>
                                      <p:to>
                                        <a:schemeClr val="accent2"/>
                                      </p:to>
                                    </p:animClr>
                                    <p:animClr clrSpc="rgb">
                                      <p:cBhvr>
                                        <p:cTn id="7" dur="100" fill="hold"/>
                                        <p:tgtEl>
                                          <p:spTgt spid="1026"/>
                                        </p:tgtEl>
                                        <p:attrNameLst>
                                          <p:attrName>fillcolor</p:attrName>
                                        </p:attrNameLst>
                                      </p:cBhvr>
                                      <p:to>
                                        <a:schemeClr val="accent2"/>
                                      </p:to>
                                    </p:animClr>
                                    <p:set>
                                      <p:cBhvr>
                                        <p:cTn id="8" dur="100" fill="hold"/>
                                        <p:tgtEl>
                                          <p:spTgt spid="1026"/>
                                        </p:tgtEl>
                                        <p:attrNameLst>
                                          <p:attrName>fill.type</p:attrName>
                                        </p:attrNameLst>
                                      </p:cBhvr>
                                      <p:to>
                                        <p:strVal val="solid"/>
                                      </p:to>
                                    </p:set>
                                    <p:set>
                                      <p:cBhvr>
                                        <p:cTn id="9" dur="100" fill="hold"/>
                                        <p:tgtEl>
                                          <p:spTgt spid="1026"/>
                                        </p:tgtEl>
                                        <p:attrNameLst>
                                          <p:attrName>fill.on</p:attrName>
                                        </p:attrNameLst>
                                      </p:cBhvr>
                                      <p:to>
                                        <p:strVal val="true"/>
                                      </p:to>
                                    </p:se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4389120"/>
          </a:xfrm>
        </p:spPr>
        <p:txBody>
          <a:bodyPr>
            <a:normAutofit fontScale="55000" lnSpcReduction="20000"/>
          </a:bodyPr>
          <a:lstStyle/>
          <a:p>
            <a:pPr>
              <a:buNone/>
            </a:pPr>
            <a:r>
              <a:rPr lang="ru-RU" dirty="0">
                <a:solidFill>
                  <a:srgbClr val="002060"/>
                </a:solidFill>
              </a:rPr>
              <a:t> </a:t>
            </a:r>
            <a:r>
              <a:rPr lang="ru-RU" dirty="0" smtClean="0">
                <a:solidFill>
                  <a:srgbClr val="002060"/>
                </a:solidFill>
              </a:rPr>
              <a:t>       </a:t>
            </a:r>
            <a:r>
              <a:rPr lang="ru-RU" sz="38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Ребенка необходимо знакомить со всем разнообразием сенсорных ощущений</a:t>
            </a:r>
          </a:p>
          <a:p>
            <a:pPr>
              <a:buNone/>
            </a:pPr>
            <a:endParaRPr lang="ru-RU"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endParaRPr>
          </a:p>
          <a:p>
            <a:pPr>
              <a:buNone/>
            </a:pPr>
            <a:r>
              <a:rPr lang="ru-RU" dirty="0">
                <a:solidFill>
                  <a:srgbClr val="002060"/>
                </a:solidFill>
              </a:rPr>
              <a:t> </a:t>
            </a:r>
            <a:r>
              <a:rPr lang="ru-RU" dirty="0" smtClean="0">
                <a:solidFill>
                  <a:srgbClr val="002060"/>
                </a:solidFill>
              </a:rPr>
              <a:t>     Но </a:t>
            </a:r>
            <a:r>
              <a:rPr lang="ru-RU" dirty="0" smtClean="0">
                <a:solidFill>
                  <a:srgbClr val="002060"/>
                </a:solidFill>
              </a:rPr>
              <a:t>при этом нельзя не признать, что сенсорные ощущения имеют разное значение для человека. </a:t>
            </a:r>
            <a:endParaRPr lang="ru-RU" dirty="0" smtClean="0">
              <a:solidFill>
                <a:srgbClr val="002060"/>
              </a:solidFill>
            </a:endParaRPr>
          </a:p>
          <a:p>
            <a:pPr>
              <a:buNone/>
            </a:pPr>
            <a:r>
              <a:rPr lang="ru-RU" dirty="0">
                <a:solidFill>
                  <a:srgbClr val="002060"/>
                </a:solidFill>
              </a:rPr>
              <a:t> </a:t>
            </a:r>
            <a:r>
              <a:rPr lang="ru-RU" dirty="0" smtClean="0">
                <a:solidFill>
                  <a:srgbClr val="002060"/>
                </a:solidFill>
              </a:rPr>
              <a:t>     </a:t>
            </a:r>
            <a:r>
              <a:rPr lang="ru-RU" dirty="0" smtClean="0"/>
              <a:t>Невозможно </a:t>
            </a:r>
            <a:r>
              <a:rPr lang="ru-RU" dirty="0" smtClean="0"/>
              <a:t>представить себе жизнь без зрительных (визуальных) ощущений, ведь большая часть информации воспринимается человеком посредством органов зрения. </a:t>
            </a:r>
            <a:endParaRPr lang="ru-RU" dirty="0" smtClean="0"/>
          </a:p>
          <a:p>
            <a:pPr>
              <a:buNone/>
            </a:pPr>
            <a:r>
              <a:rPr lang="ru-RU" dirty="0">
                <a:solidFill>
                  <a:srgbClr val="002060"/>
                </a:solidFill>
              </a:rPr>
              <a:t> </a:t>
            </a:r>
            <a:r>
              <a:rPr lang="ru-RU" dirty="0" smtClean="0">
                <a:solidFill>
                  <a:srgbClr val="002060"/>
                </a:solidFill>
              </a:rPr>
              <a:t>     С </a:t>
            </a:r>
            <a:r>
              <a:rPr lang="ru-RU" dirty="0" smtClean="0">
                <a:solidFill>
                  <a:srgbClr val="002060"/>
                </a:solidFill>
              </a:rPr>
              <a:t>помощью зрения человек воспринимает внешние признаки предметов окружающего мира, их удаленность друг от друга и расположение в пространстве, читает, смотрит кино и т. д</a:t>
            </a:r>
            <a:r>
              <a:rPr lang="ru-RU" dirty="0" smtClean="0">
                <a:solidFill>
                  <a:srgbClr val="002060"/>
                </a:solidFill>
              </a:rPr>
              <a:t>.</a:t>
            </a:r>
          </a:p>
          <a:p>
            <a:pPr>
              <a:buNone/>
            </a:pPr>
            <a:r>
              <a:rPr lang="ru-RU" dirty="0" smtClean="0"/>
              <a:t>      Слух </a:t>
            </a:r>
            <a:r>
              <a:rPr lang="ru-RU" dirty="0" smtClean="0"/>
              <a:t>(</a:t>
            </a:r>
            <a:r>
              <a:rPr lang="ru-RU" dirty="0" err="1" smtClean="0"/>
              <a:t>аудиоощущения</a:t>
            </a:r>
            <a:r>
              <a:rPr lang="ru-RU" dirty="0" smtClean="0"/>
              <a:t>) также очень важен для </a:t>
            </a:r>
            <a:r>
              <a:rPr lang="ru-RU" dirty="0" err="1" smtClean="0"/>
              <a:t>человека.С</a:t>
            </a:r>
            <a:r>
              <a:rPr lang="ru-RU" dirty="0" smtClean="0"/>
              <a:t> </a:t>
            </a:r>
            <a:r>
              <a:rPr lang="ru-RU" dirty="0" smtClean="0"/>
              <a:t>его помощью человек воспринимает и различает разнообразные звуки, определяет их источник и направление, слушает музыку и т. д. Жизнь без зрения или слуха делает человека инвалидом, потому что он не может вести полноценную жизнь.</a:t>
            </a:r>
          </a:p>
          <a:p>
            <a:pPr>
              <a:buNone/>
            </a:pPr>
            <a:endParaRPr lang="ru-RU" dirty="0">
              <a:solidFill>
                <a:srgbClr val="002060"/>
              </a:solidFill>
            </a:endParaRPr>
          </a:p>
        </p:txBody>
      </p:sp>
      <p:pic>
        <p:nvPicPr>
          <p:cNvPr id="4" name="Рисунок 3" descr="875824b8f5f6ed13472604f1c28ccff0.jpg"/>
          <p:cNvPicPr>
            <a:picLocks noChangeAspect="1"/>
          </p:cNvPicPr>
          <p:nvPr/>
        </p:nvPicPr>
        <p:blipFill>
          <a:blip r:embed="rId2" cstate="print"/>
          <a:stretch>
            <a:fillRect/>
          </a:stretch>
        </p:blipFill>
        <p:spPr>
          <a:xfrm>
            <a:off x="2571736" y="4071942"/>
            <a:ext cx="3429024" cy="2571768"/>
          </a:xfrm>
          <a:prstGeom prst="rect">
            <a:avLst/>
          </a:prstGeom>
          <a:ln>
            <a:noFill/>
          </a:ln>
          <a:effectLst>
            <a:softEdge rad="112500"/>
          </a:effectLst>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5072066" cy="5715040"/>
          </a:xfrm>
        </p:spPr>
        <p:txBody>
          <a:bodyPr>
            <a:normAutofit fontScale="55000" lnSpcReduction="20000"/>
          </a:bodyPr>
          <a:lstStyle/>
          <a:p>
            <a:pPr>
              <a:buNone/>
            </a:pPr>
            <a:r>
              <a:rPr lang="ru-RU" sz="34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        </a:t>
            </a:r>
            <a:r>
              <a:rPr lang="ru-RU" sz="44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Сенсорные эталоны</a:t>
            </a:r>
            <a:r>
              <a:rPr lang="ru-RU" sz="4400" dirty="0"/>
              <a:t> - это общепринятые образцы внешних свойств предметов. </a:t>
            </a:r>
            <a:endParaRPr lang="ru-RU" dirty="0" smtClean="0"/>
          </a:p>
          <a:p>
            <a:pPr>
              <a:buNone/>
            </a:pPr>
            <a:r>
              <a:rPr lang="ru-RU" dirty="0" smtClean="0"/>
              <a:t>       </a:t>
            </a:r>
            <a:r>
              <a:rPr lang="ru-RU" dirty="0" smtClean="0">
                <a:solidFill>
                  <a:srgbClr val="002060"/>
                </a:solidFill>
              </a:rPr>
              <a:t>В </a:t>
            </a:r>
            <a:r>
              <a:rPr lang="ru-RU" dirty="0">
                <a:solidFill>
                  <a:srgbClr val="002060"/>
                </a:solidFill>
              </a:rPr>
              <a:t>качестве сенсорных эталонов цвета выступают семь цветов спектра и их оттенки по светлоте и насыщенности, в качестве эталонов формы - геометрические фигуры, в качестве эталонов величины - метрическая система </a:t>
            </a:r>
            <a:r>
              <a:rPr lang="ru-RU" dirty="0" smtClean="0">
                <a:solidFill>
                  <a:srgbClr val="002060"/>
                </a:solidFill>
              </a:rPr>
              <a:t>мер.</a:t>
            </a:r>
          </a:p>
          <a:p>
            <a:pPr>
              <a:buNone/>
            </a:pPr>
            <a:endParaRPr lang="ru-RU" dirty="0" smtClean="0">
              <a:solidFill>
                <a:srgbClr val="002060"/>
              </a:solidFill>
            </a:endParaRPr>
          </a:p>
          <a:p>
            <a:r>
              <a:rPr lang="ru-RU" dirty="0">
                <a:solidFill>
                  <a:srgbClr val="002060"/>
                </a:solidFill>
              </a:rPr>
              <a:t> </a:t>
            </a:r>
            <a:r>
              <a:rPr lang="ru-RU" dirty="0" smtClean="0"/>
              <a:t>В </a:t>
            </a:r>
            <a:r>
              <a:rPr lang="ru-RU" dirty="0"/>
              <a:t>слуховом восприятии эталонами являются </a:t>
            </a:r>
            <a:r>
              <a:rPr lang="ru-RU" dirty="0" err="1"/>
              <a:t>звуковысотные</a:t>
            </a:r>
            <a:r>
              <a:rPr lang="ru-RU" dirty="0"/>
              <a:t> отношения, фонемы родного языка, музыкальные ноты и др</a:t>
            </a:r>
            <a:r>
              <a:rPr lang="ru-RU" dirty="0" smtClean="0"/>
              <a:t>.</a:t>
            </a:r>
          </a:p>
          <a:p>
            <a:r>
              <a:rPr lang="ru-RU" dirty="0" smtClean="0"/>
              <a:t> </a:t>
            </a:r>
            <a:r>
              <a:rPr lang="ru-RU" dirty="0"/>
              <a:t>Во вкусовом восприятии выделяют четыре основных вкуса (соленый, сладкий, кислый, горький) и их сочетания. </a:t>
            </a:r>
            <a:endParaRPr lang="ru-RU" dirty="0" smtClean="0"/>
          </a:p>
          <a:p>
            <a:r>
              <a:rPr lang="ru-RU" dirty="0" smtClean="0"/>
              <a:t>В </a:t>
            </a:r>
            <a:r>
              <a:rPr lang="ru-RU" dirty="0"/>
              <a:t>обонятельном восприятии имеет место узкоспециальное деление запахов на сладкие </a:t>
            </a:r>
            <a:r>
              <a:rPr lang="ru-RU" dirty="0" smtClean="0"/>
              <a:t>и горькие, свежие, легкие и тяжелые запахи и т. п. </a:t>
            </a:r>
          </a:p>
          <a:p>
            <a:pPr>
              <a:buNone/>
            </a:pPr>
            <a:endParaRPr lang="ru-RU" dirty="0"/>
          </a:p>
        </p:txBody>
      </p:sp>
      <p:pic>
        <p:nvPicPr>
          <p:cNvPr id="4" name="Рисунок 3" descr="10-factov-o-mozge-10-sovetov-kak-sdelat-site-luchshe.jpg"/>
          <p:cNvPicPr>
            <a:picLocks noChangeAspect="1"/>
          </p:cNvPicPr>
          <p:nvPr/>
        </p:nvPicPr>
        <p:blipFill>
          <a:blip r:embed="rId2" cstate="print"/>
          <a:stretch>
            <a:fillRect/>
          </a:stretch>
        </p:blipFill>
        <p:spPr>
          <a:xfrm>
            <a:off x="5072066" y="1714488"/>
            <a:ext cx="3929090" cy="3929090"/>
          </a:xfrm>
          <a:prstGeom prst="rect">
            <a:avLst/>
          </a:prstGeom>
          <a:ln>
            <a:noFill/>
          </a:ln>
          <a:effectLst>
            <a:softEdge rad="112500"/>
          </a:effectLst>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20160405_103852.jpg"/>
          <p:cNvPicPr>
            <a:picLocks noChangeAspect="1"/>
          </p:cNvPicPr>
          <p:nvPr/>
        </p:nvPicPr>
        <p:blipFill>
          <a:blip r:embed="rId2" cstate="print"/>
          <a:stretch>
            <a:fillRect/>
          </a:stretch>
        </p:blipFill>
        <p:spPr>
          <a:xfrm rot="395880">
            <a:off x="304871" y="1955376"/>
            <a:ext cx="3122406" cy="3000240"/>
          </a:xfrm>
          <a:prstGeom prst="rect">
            <a:avLst/>
          </a:prstGeom>
          <a:ln>
            <a:noFill/>
          </a:ln>
          <a:effectLst>
            <a:softEdge rad="112500"/>
          </a:effectLst>
        </p:spPr>
      </p:pic>
      <p:pic>
        <p:nvPicPr>
          <p:cNvPr id="5" name="Рисунок 4" descr="IMG_20160405_103823.jpg"/>
          <p:cNvPicPr>
            <a:picLocks noChangeAspect="1"/>
          </p:cNvPicPr>
          <p:nvPr/>
        </p:nvPicPr>
        <p:blipFill>
          <a:blip r:embed="rId3" cstate="print"/>
          <a:stretch>
            <a:fillRect/>
          </a:stretch>
        </p:blipFill>
        <p:spPr>
          <a:xfrm rot="21323610">
            <a:off x="3996077" y="2832365"/>
            <a:ext cx="4857752" cy="3643338"/>
          </a:xfrm>
          <a:prstGeom prst="rect">
            <a:avLst/>
          </a:prstGeom>
          <a:ln>
            <a:noFill/>
          </a:ln>
          <a:effectLst>
            <a:softEdge rad="112500"/>
          </a:effectLst>
        </p:spPr>
      </p:pic>
      <p:sp>
        <p:nvSpPr>
          <p:cNvPr id="6" name="Rectangle 1"/>
          <p:cNvSpPr>
            <a:spLocks noChangeArrowheads="1"/>
          </p:cNvSpPr>
          <p:nvPr/>
        </p:nvSpPr>
        <p:spPr bwMode="auto">
          <a:xfrm>
            <a:off x="3428992" y="214290"/>
            <a:ext cx="5357818" cy="286232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tab pos="460375" algn="l"/>
              </a:tabLst>
            </a:pPr>
            <a:r>
              <a:rPr kumimoji="0" lang="ru-RU" b="1"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В играх постоянно происходит ознакомление детей и с качествами предметов. Собирая матрешку, размещая вкладыши, одевая маленьких и больших кукол, они знакомятся с величиной. Форму предметов дети учитывают в играх со строительным материалом, при проталкивании предметов в отверстия "занимательной коробки" и т.д. Таким образом, дети подводятся к овладению сенсорными эталонами.</a:t>
            </a:r>
            <a:endParaRPr kumimoji="0" lang="ru-RU" sz="24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876"/>
            <a:ext cx="8358246" cy="2928957"/>
          </a:xfrm>
        </p:spPr>
        <p:txBody>
          <a:bodyPr>
            <a:normAutofit fontScale="77500" lnSpcReduction="20000"/>
          </a:bodyPr>
          <a:lstStyle/>
          <a:p>
            <a:pPr>
              <a:buNone/>
            </a:pPr>
            <a:r>
              <a:rPr lang="ru-RU" dirty="0" smtClean="0"/>
              <a:t>    </a:t>
            </a:r>
            <a:r>
              <a:rPr lang="ru-RU" dirty="0" smtClean="0">
                <a:solidFill>
                  <a:srgbClr val="002060"/>
                </a:solidFill>
              </a:rPr>
              <a:t>В </a:t>
            </a:r>
            <a:r>
              <a:rPr lang="ru-RU" dirty="0">
                <a:solidFill>
                  <a:srgbClr val="002060"/>
                </a:solidFill>
              </a:rPr>
              <a:t>процессе восприятия ребенок накапливает зрительные, слуховые, осязательные, двигательные, вкусовые, обонятельные образы. Закрепить образы предметов, сделать их более четкими ребенку помогают слова. Если образы восприятия закреплены в слове, их можно вызвать в представлении ребенка и через некоторое время после восприятия предмета. Для этого достаточно произнести соответствующее слово-название.</a:t>
            </a:r>
          </a:p>
          <a:p>
            <a:endParaRPr lang="ru-RU" dirty="0"/>
          </a:p>
        </p:txBody>
      </p:sp>
      <p:pic>
        <p:nvPicPr>
          <p:cNvPr id="4" name="Рисунок 3" descr="0_764a0_451a5968_XXXL.jpg"/>
          <p:cNvPicPr>
            <a:picLocks noChangeAspect="1"/>
          </p:cNvPicPr>
          <p:nvPr/>
        </p:nvPicPr>
        <p:blipFill>
          <a:blip r:embed="rId2" cstate="print"/>
          <a:stretch>
            <a:fillRect/>
          </a:stretch>
        </p:blipFill>
        <p:spPr>
          <a:xfrm>
            <a:off x="1785918" y="142852"/>
            <a:ext cx="4929222" cy="3323374"/>
          </a:xfrm>
          <a:prstGeom prst="rect">
            <a:avLst/>
          </a:prstGeom>
          <a:ln>
            <a:noFill/>
          </a:ln>
          <a:effectLst>
            <a:softEdge rad="112500"/>
          </a:effectLst>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28"/>
            <a:ext cx="8786874" cy="3136594"/>
          </a:xfrm>
        </p:spPr>
        <p:txBody>
          <a:bodyPr>
            <a:normAutofit/>
          </a:bodyPr>
          <a:lstStyle/>
          <a:p>
            <a:pPr>
              <a:buNone/>
            </a:pPr>
            <a:r>
              <a:rPr lang="ru-RU" b="1" dirty="0" smtClean="0"/>
              <a:t>   </a:t>
            </a:r>
            <a:r>
              <a:rPr lang="ru-RU" sz="2800" b="1" dirty="0" smtClean="0">
                <a:gradFill>
                  <a:gsLst>
                    <a:gs pos="0">
                      <a:srgbClr val="000082"/>
                    </a:gs>
                    <a:gs pos="30000">
                      <a:srgbClr val="66008F"/>
                    </a:gs>
                    <a:gs pos="64999">
                      <a:srgbClr val="BA0066"/>
                    </a:gs>
                    <a:gs pos="89999">
                      <a:srgbClr val="FF0000"/>
                    </a:gs>
                    <a:gs pos="100000">
                      <a:srgbClr val="FF8200"/>
                    </a:gs>
                  </a:gsLst>
                  <a:lin ang="8100000" scaled="0"/>
                </a:gradFill>
              </a:rPr>
              <a:t>Сенсорное воспитание</a:t>
            </a:r>
            <a:r>
              <a:rPr lang="ru-RU" sz="2800" dirty="0" smtClean="0">
                <a:gradFill>
                  <a:gsLst>
                    <a:gs pos="0">
                      <a:srgbClr val="000082"/>
                    </a:gs>
                    <a:gs pos="30000">
                      <a:srgbClr val="66008F"/>
                    </a:gs>
                    <a:gs pos="64999">
                      <a:srgbClr val="BA0066"/>
                    </a:gs>
                    <a:gs pos="89999">
                      <a:srgbClr val="FF0000"/>
                    </a:gs>
                    <a:gs pos="100000">
                      <a:srgbClr val="FF8200"/>
                    </a:gs>
                  </a:gsLst>
                  <a:lin ang="8100000" scaled="0"/>
                </a:gradFill>
              </a:rPr>
              <a:t> </a:t>
            </a:r>
            <a:r>
              <a:rPr lang="ru-RU" dirty="0" smtClean="0">
                <a:solidFill>
                  <a:srgbClr val="002060"/>
                </a:solidFill>
              </a:rPr>
              <a:t>- </a:t>
            </a:r>
            <a:r>
              <a:rPr lang="ru-RU" sz="2800" dirty="0" smtClean="0">
                <a:solidFill>
                  <a:srgbClr val="002060"/>
                </a:solidFill>
              </a:rPr>
              <a:t>целенаправленные педагогические воздействия, обеспечивающие формирование чувственного опыта и совершенствование ощущений и восприятия.            Его основная задача - помочь ребёнку накопить представления о цвете, форме, величине предметов.</a:t>
            </a:r>
            <a:endParaRPr lang="ru-RU" dirty="0">
              <a:solidFill>
                <a:srgbClr val="002060"/>
              </a:solidFill>
            </a:endParaRPr>
          </a:p>
        </p:txBody>
      </p:sp>
      <p:pic>
        <p:nvPicPr>
          <p:cNvPr id="5" name="Рисунок 4" descr="IMG_20160414_102129.jpg"/>
          <p:cNvPicPr>
            <a:picLocks noChangeAspect="1"/>
          </p:cNvPicPr>
          <p:nvPr/>
        </p:nvPicPr>
        <p:blipFill>
          <a:blip r:embed="rId2" cstate="print"/>
          <a:stretch>
            <a:fillRect/>
          </a:stretch>
        </p:blipFill>
        <p:spPr>
          <a:xfrm>
            <a:off x="4214810" y="3000372"/>
            <a:ext cx="4500594" cy="3571900"/>
          </a:xfrm>
          <a:prstGeom prst="rect">
            <a:avLst/>
          </a:prstGeom>
          <a:ln>
            <a:noFill/>
          </a:ln>
          <a:effectLst>
            <a:softEdge rad="112500"/>
          </a:effectLst>
        </p:spPr>
      </p:pic>
      <p:pic>
        <p:nvPicPr>
          <p:cNvPr id="6" name="Рисунок 5" descr="3fffa7d22aa3146a1ee6f2f6f82056c8.jpeg"/>
          <p:cNvPicPr>
            <a:picLocks noChangeAspect="1"/>
          </p:cNvPicPr>
          <p:nvPr/>
        </p:nvPicPr>
        <p:blipFill>
          <a:blip r:embed="rId3" cstate="print"/>
          <a:stretch>
            <a:fillRect/>
          </a:stretch>
        </p:blipFill>
        <p:spPr>
          <a:xfrm rot="1546733">
            <a:off x="518445" y="3967706"/>
            <a:ext cx="2845260" cy="1607572"/>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500042"/>
            <a:ext cx="8229600" cy="1143000"/>
          </a:xfrm>
        </p:spPr>
        <p:txBody>
          <a:bodyPr>
            <a:normAutofit/>
          </a:bodyPr>
          <a:lstStyle/>
          <a:p>
            <a:r>
              <a:rPr lang="ru-RU" sz="2800" dirty="0" smtClean="0">
                <a:gradFill>
                  <a:gsLst>
                    <a:gs pos="0">
                      <a:srgbClr val="000082"/>
                    </a:gs>
                    <a:gs pos="30000">
                      <a:srgbClr val="66008F"/>
                    </a:gs>
                    <a:gs pos="64999">
                      <a:srgbClr val="BA0066"/>
                    </a:gs>
                    <a:gs pos="89999">
                      <a:srgbClr val="FF0000"/>
                    </a:gs>
                    <a:gs pos="100000">
                      <a:srgbClr val="FF8200"/>
                    </a:gs>
                  </a:gsLst>
                  <a:lin ang="2700000" scaled="0"/>
                </a:gradFill>
                <a:latin typeface="+mn-lt"/>
              </a:rPr>
              <a:t>Главным  </a:t>
            </a:r>
            <a:r>
              <a:rPr lang="ru-RU" sz="3200" dirty="0" smtClean="0">
                <a:gradFill>
                  <a:gsLst>
                    <a:gs pos="0">
                      <a:srgbClr val="000082"/>
                    </a:gs>
                    <a:gs pos="30000">
                      <a:srgbClr val="66008F"/>
                    </a:gs>
                    <a:gs pos="64999">
                      <a:srgbClr val="BA0066"/>
                    </a:gs>
                    <a:gs pos="89999">
                      <a:srgbClr val="FF0000"/>
                    </a:gs>
                    <a:gs pos="100000">
                      <a:srgbClr val="FF8200"/>
                    </a:gs>
                  </a:gsLst>
                  <a:lin ang="2700000" scaled="0"/>
                </a:gradFill>
                <a:latin typeface="+mn-lt"/>
              </a:rPr>
              <a:t>для</a:t>
            </a:r>
            <a:r>
              <a:rPr lang="ru-RU" sz="2800" dirty="0" smtClean="0">
                <a:gradFill>
                  <a:gsLst>
                    <a:gs pos="0">
                      <a:srgbClr val="000082"/>
                    </a:gs>
                    <a:gs pos="30000">
                      <a:srgbClr val="66008F"/>
                    </a:gs>
                    <a:gs pos="64999">
                      <a:srgbClr val="BA0066"/>
                    </a:gs>
                    <a:gs pos="89999">
                      <a:srgbClr val="FF0000"/>
                    </a:gs>
                    <a:gs pos="100000">
                      <a:srgbClr val="FF8200"/>
                    </a:gs>
                  </a:gsLst>
                  <a:lin ang="2700000" scaled="0"/>
                </a:gradFill>
                <a:latin typeface="+mn-lt"/>
              </a:rPr>
              <a:t> детей дошкольного возраста является сенсорное воспитание!</a:t>
            </a:r>
            <a:endParaRPr lang="ru-RU" sz="2800" dirty="0">
              <a:gradFill>
                <a:gsLst>
                  <a:gs pos="0">
                    <a:srgbClr val="000082"/>
                  </a:gs>
                  <a:gs pos="30000">
                    <a:srgbClr val="66008F"/>
                  </a:gs>
                  <a:gs pos="64999">
                    <a:srgbClr val="BA0066"/>
                  </a:gs>
                  <a:gs pos="89999">
                    <a:srgbClr val="FF0000"/>
                  </a:gs>
                  <a:gs pos="100000">
                    <a:srgbClr val="FF8200"/>
                  </a:gs>
                </a:gsLst>
                <a:lin ang="2700000" scaled="0"/>
              </a:gradFill>
              <a:latin typeface="+mn-lt"/>
            </a:endParaRPr>
          </a:p>
        </p:txBody>
      </p:sp>
      <p:pic>
        <p:nvPicPr>
          <p:cNvPr id="6" name="Содержимое 5" descr="IMG_20160405_103820.jpg"/>
          <p:cNvPicPr>
            <a:picLocks noGrp="1" noChangeAspect="1"/>
          </p:cNvPicPr>
          <p:nvPr>
            <p:ph sz="half" idx="1"/>
          </p:nvPr>
        </p:nvPicPr>
        <p:blipFill>
          <a:blip r:embed="rId2" cstate="print"/>
          <a:stretch>
            <a:fillRect/>
          </a:stretch>
        </p:blipFill>
        <p:spPr>
          <a:xfrm rot="520703">
            <a:off x="382892" y="2297032"/>
            <a:ext cx="4199554" cy="3500462"/>
          </a:xfrm>
          <a:prstGeom prst="rect">
            <a:avLst/>
          </a:prstGeom>
          <a:ln>
            <a:noFill/>
          </a:ln>
          <a:effectLst>
            <a:softEdge rad="112500"/>
          </a:effectLst>
        </p:spPr>
      </p:pic>
      <p:sp>
        <p:nvSpPr>
          <p:cNvPr id="4" name="Содержимое 3"/>
          <p:cNvSpPr>
            <a:spLocks noGrp="1"/>
          </p:cNvSpPr>
          <p:nvPr>
            <p:ph sz="half" idx="2"/>
          </p:nvPr>
        </p:nvSpPr>
        <p:spPr>
          <a:xfrm>
            <a:off x="4786314" y="2214554"/>
            <a:ext cx="4038600" cy="4434840"/>
          </a:xfrm>
        </p:spPr>
        <p:txBody>
          <a:bodyPr>
            <a:normAutofit fontScale="70000" lnSpcReduction="20000"/>
          </a:bodyPr>
          <a:lstStyle/>
          <a:p>
            <a:pPr>
              <a:buNone/>
            </a:pPr>
            <a:r>
              <a:rPr lang="ru-RU" sz="2900" b="1" dirty="0" smtClean="0">
                <a:solidFill>
                  <a:schemeClr val="accent1">
                    <a:lumMod val="75000"/>
                  </a:schemeClr>
                </a:solidFill>
              </a:rPr>
              <a:t>Посмотрите на жизнь вы глазами детей,</a:t>
            </a:r>
          </a:p>
          <a:p>
            <a:pPr>
              <a:buNone/>
            </a:pPr>
            <a:r>
              <a:rPr lang="ru-RU" sz="2900" b="1" dirty="0" smtClean="0">
                <a:solidFill>
                  <a:schemeClr val="accent1">
                    <a:lumMod val="75000"/>
                  </a:schemeClr>
                </a:solidFill>
              </a:rPr>
              <a:t>Сколько радостей, сколько открытий.</a:t>
            </a:r>
          </a:p>
          <a:p>
            <a:pPr>
              <a:buNone/>
            </a:pPr>
            <a:r>
              <a:rPr lang="ru-RU" sz="2900" b="1" dirty="0" smtClean="0">
                <a:solidFill>
                  <a:schemeClr val="accent1">
                    <a:lumMod val="75000"/>
                  </a:schemeClr>
                </a:solidFill>
              </a:rPr>
              <a:t>Шаг за шагом</a:t>
            </a:r>
          </a:p>
          <a:p>
            <a:pPr>
              <a:buNone/>
            </a:pPr>
            <a:r>
              <a:rPr lang="ru-RU" sz="2900" b="1" dirty="0" smtClean="0">
                <a:solidFill>
                  <a:schemeClr val="accent1">
                    <a:lumMod val="75000"/>
                  </a:schemeClr>
                </a:solidFill>
              </a:rPr>
              <a:t>С ребёнком смелей</a:t>
            </a:r>
          </a:p>
          <a:p>
            <a:pPr>
              <a:buNone/>
            </a:pPr>
            <a:r>
              <a:rPr lang="ru-RU" sz="2900" b="1" dirty="0" smtClean="0">
                <a:solidFill>
                  <a:schemeClr val="accent1">
                    <a:lumMod val="75000"/>
                  </a:schemeClr>
                </a:solidFill>
              </a:rPr>
              <a:t>Вы по этой планете идите.</a:t>
            </a:r>
          </a:p>
          <a:p>
            <a:pPr>
              <a:buNone/>
            </a:pPr>
            <a:r>
              <a:rPr lang="ru-RU" sz="2900" b="1" dirty="0" smtClean="0">
                <a:solidFill>
                  <a:schemeClr val="accent1">
                    <a:lumMod val="75000"/>
                  </a:schemeClr>
                </a:solidFill>
              </a:rPr>
              <a:t>Расскажите о звёздах, о синих морях,</a:t>
            </a:r>
          </a:p>
          <a:p>
            <a:pPr>
              <a:buNone/>
            </a:pPr>
            <a:r>
              <a:rPr lang="ru-RU" sz="2900" b="1" dirty="0" smtClean="0">
                <a:solidFill>
                  <a:schemeClr val="accent1">
                    <a:lumMod val="75000"/>
                  </a:schemeClr>
                </a:solidFill>
              </a:rPr>
              <a:t>Вместе пойте, творите, мечтайте.</a:t>
            </a:r>
          </a:p>
          <a:p>
            <a:pPr>
              <a:buNone/>
            </a:pPr>
            <a:r>
              <a:rPr lang="ru-RU" sz="2900" b="1" dirty="0" smtClean="0">
                <a:solidFill>
                  <a:schemeClr val="accent1">
                    <a:lumMod val="75000"/>
                  </a:schemeClr>
                </a:solidFill>
              </a:rPr>
              <a:t>Как прекрасная фея,</a:t>
            </a:r>
          </a:p>
          <a:p>
            <a:pPr>
              <a:buNone/>
            </a:pPr>
            <a:r>
              <a:rPr lang="ru-RU" sz="2900" b="1" dirty="0" smtClean="0">
                <a:solidFill>
                  <a:schemeClr val="accent1">
                    <a:lumMod val="75000"/>
                  </a:schemeClr>
                </a:solidFill>
              </a:rPr>
              <a:t>В чистых, юных сердцах</a:t>
            </a:r>
          </a:p>
          <a:p>
            <a:pPr>
              <a:buNone/>
            </a:pPr>
            <a:r>
              <a:rPr lang="ru-RU" sz="2900" b="1" dirty="0" smtClean="0">
                <a:solidFill>
                  <a:schemeClr val="accent1">
                    <a:lumMod val="75000"/>
                  </a:schemeClr>
                </a:solidFill>
              </a:rPr>
              <a:t>Огоньки доброты зажигайте.</a:t>
            </a:r>
          </a:p>
          <a:p>
            <a:pPr>
              <a:buNone/>
            </a:pPr>
            <a:endParaRPr lang="ru-RU" b="1" dirty="0" smtClean="0">
              <a:solidFill>
                <a:schemeClr val="accent1">
                  <a:lumMod val="75000"/>
                </a:schemeClr>
              </a:solidFill>
              <a:latin typeface="Comic Sans MS" pitchFamily="66" charset="0"/>
            </a:endParaRPr>
          </a:p>
          <a:p>
            <a:endParaRPr lang="ru-RU"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p:cBhvr override="childStyle">
                                        <p:cTn id="6" dur="500" fill="hold"/>
                                        <p:tgtEl>
                                          <p:spTgt spid="5"/>
                                        </p:tgtEl>
                                        <p:attrNameLst>
                                          <p:attrName>style.color</p:attrName>
                                        </p:attrNameLst>
                                      </p:cBhvr>
                                      <p:by>
                                        <p:hsl h="7200000" s="0" l="0"/>
                                      </p:by>
                                    </p:animClr>
                                    <p:animClr clrSpc="hsl">
                                      <p:cBhvr>
                                        <p:cTn id="7" dur="500" fill="hold"/>
                                        <p:tgtEl>
                                          <p:spTgt spid="5"/>
                                        </p:tgtEl>
                                        <p:attrNameLst>
                                          <p:attrName>fillcolor</p:attrName>
                                        </p:attrNameLst>
                                      </p:cBhvr>
                                      <p:by>
                                        <p:hsl h="7200000" s="0" l="0"/>
                                      </p:by>
                                    </p:animClr>
                                    <p:animClr clrSpc="hsl">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357158" y="214290"/>
            <a:ext cx="8501122" cy="3643338"/>
          </a:xfrm>
        </p:spPr>
        <p:txBody>
          <a:bodyPr>
            <a:normAutofit/>
          </a:bodyPr>
          <a:lstStyle/>
          <a:p>
            <a:pPr>
              <a:buNone/>
            </a:pPr>
            <a:r>
              <a:rPr lang="ru-RU" dirty="0" smtClean="0">
                <a:solidFill>
                  <a:schemeClr val="accent1">
                    <a:lumMod val="50000"/>
                  </a:schemeClr>
                </a:solidFill>
              </a:rPr>
              <a:t>    </a:t>
            </a:r>
            <a:r>
              <a:rPr lang="ru-RU" b="1" dirty="0" smtClean="0">
                <a:gradFill flip="none" rotWithShape="1">
                  <a:gsLst>
                    <a:gs pos="0">
                      <a:srgbClr val="000000"/>
                    </a:gs>
                    <a:gs pos="20000">
                      <a:srgbClr val="000040"/>
                    </a:gs>
                    <a:gs pos="50000">
                      <a:srgbClr val="400040"/>
                    </a:gs>
                    <a:gs pos="75000">
                      <a:srgbClr val="8F0040"/>
                    </a:gs>
                    <a:gs pos="89999">
                      <a:srgbClr val="F27300"/>
                    </a:gs>
                    <a:gs pos="100000">
                      <a:srgbClr val="FFBF00"/>
                    </a:gs>
                  </a:gsLst>
                  <a:lin ang="8100000" scaled="1"/>
                  <a:tileRect/>
                </a:gradFill>
              </a:rPr>
              <a:t>Значение сенсорного развития в раннем детстве трудно переоценить, именно этот период наиболее благоприятен для совершенствования деятельности органов чувств, накопления представлений об окружающем мире. Этот возраст является порой интенсивного сенсорного развития ребенка.</a:t>
            </a:r>
          </a:p>
          <a:p>
            <a:endParaRPr lang="ru-RU" dirty="0"/>
          </a:p>
        </p:txBody>
      </p:sp>
      <p:pic>
        <p:nvPicPr>
          <p:cNvPr id="7" name="Рисунок 6" descr="IMG_20160414_101651.jpg"/>
          <p:cNvPicPr>
            <a:picLocks noChangeAspect="1"/>
          </p:cNvPicPr>
          <p:nvPr/>
        </p:nvPicPr>
        <p:blipFill>
          <a:blip r:embed="rId2" cstate="print"/>
          <a:stretch>
            <a:fillRect/>
          </a:stretch>
        </p:blipFill>
        <p:spPr>
          <a:xfrm rot="393477">
            <a:off x="448048" y="3438956"/>
            <a:ext cx="4103714" cy="3077786"/>
          </a:xfrm>
          <a:prstGeom prst="rect">
            <a:avLst/>
          </a:prstGeom>
          <a:ln>
            <a:noFill/>
          </a:ln>
          <a:effectLst>
            <a:softEdge rad="112500"/>
          </a:effectLst>
        </p:spPr>
      </p:pic>
      <p:pic>
        <p:nvPicPr>
          <p:cNvPr id="8" name="Рисунок 7" descr="sensorne.jpg"/>
          <p:cNvPicPr>
            <a:picLocks noChangeAspect="1"/>
          </p:cNvPicPr>
          <p:nvPr/>
        </p:nvPicPr>
        <p:blipFill>
          <a:blip r:embed="rId3" cstate="print"/>
          <a:stretch>
            <a:fillRect/>
          </a:stretch>
        </p:blipFill>
        <p:spPr>
          <a:xfrm>
            <a:off x="5786446" y="3714752"/>
            <a:ext cx="2304865" cy="176212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500042"/>
            <a:ext cx="8143932" cy="3323987"/>
          </a:xfrm>
          <a:prstGeom prst="rect">
            <a:avLst/>
          </a:prstGeom>
        </p:spPr>
        <p:txBody>
          <a:bodyPr wrap="square">
            <a:spAutoFit/>
          </a:bodyPr>
          <a:lstStyle/>
          <a:p>
            <a:r>
              <a:rPr lang="ru-RU" sz="3200" b="1" dirty="0" smtClean="0">
                <a:gradFill>
                  <a:gsLst>
                    <a:gs pos="0">
                      <a:srgbClr val="000082"/>
                    </a:gs>
                    <a:gs pos="30000">
                      <a:srgbClr val="66008F"/>
                    </a:gs>
                    <a:gs pos="64999">
                      <a:srgbClr val="BA0066"/>
                    </a:gs>
                    <a:gs pos="89999">
                      <a:srgbClr val="FF0000"/>
                    </a:gs>
                    <a:gs pos="100000">
                      <a:srgbClr val="FF8200"/>
                    </a:gs>
                  </a:gsLst>
                  <a:lin ang="2700000" scaled="0"/>
                </a:gradFill>
                <a:latin typeface="Comic Sans MS" pitchFamily="66" charset="0"/>
              </a:rPr>
              <a:t>Актуальность исследования</a:t>
            </a:r>
            <a:endParaRPr lang="ru-RU" sz="3200" dirty="0" smtClean="0">
              <a:gradFill>
                <a:gsLst>
                  <a:gs pos="0">
                    <a:srgbClr val="000082"/>
                  </a:gs>
                  <a:gs pos="30000">
                    <a:srgbClr val="66008F"/>
                  </a:gs>
                  <a:gs pos="64999">
                    <a:srgbClr val="BA0066"/>
                  </a:gs>
                  <a:gs pos="89999">
                    <a:srgbClr val="FF0000"/>
                  </a:gs>
                  <a:gs pos="100000">
                    <a:srgbClr val="FF8200"/>
                  </a:gs>
                </a:gsLst>
                <a:lin ang="2700000" scaled="0"/>
              </a:gradFill>
              <a:latin typeface="Comic Sans MS" pitchFamily="66" charset="0"/>
            </a:endParaRPr>
          </a:p>
          <a:p>
            <a:endParaRPr lang="ru-RU" dirty="0" smtClean="0">
              <a:latin typeface="Comic Sans MS" pitchFamily="66" charset="0"/>
            </a:endParaRPr>
          </a:p>
          <a:p>
            <a:pPr>
              <a:buClr>
                <a:srgbClr val="C00000"/>
              </a:buClr>
              <a:buFont typeface="Wingdings" pitchFamily="2" charset="2"/>
              <a:buChar char="Ø"/>
            </a:pPr>
            <a:r>
              <a:rPr lang="ru-RU" sz="2000" dirty="0" smtClean="0">
                <a:solidFill>
                  <a:srgbClr val="002060"/>
                </a:solidFill>
              </a:rPr>
              <a:t> </a:t>
            </a:r>
            <a:r>
              <a:rPr lang="ru-RU" sz="2000" b="1" dirty="0" smtClean="0">
                <a:solidFill>
                  <a:srgbClr val="002060"/>
                </a:solidFill>
              </a:rPr>
              <a:t>Успешность умственного, физического, эстетического воспитания в значительной степени зависит от того, насколько совершенно ребенок слышит, видит, осязает окружающее.</a:t>
            </a:r>
          </a:p>
          <a:p>
            <a:endParaRPr lang="ru-RU" sz="2000" b="1" dirty="0" smtClean="0">
              <a:solidFill>
                <a:srgbClr val="002060"/>
              </a:solidFill>
            </a:endParaRPr>
          </a:p>
          <a:p>
            <a:pPr>
              <a:buClr>
                <a:srgbClr val="C00000"/>
              </a:buClr>
              <a:buFont typeface="Wingdings" pitchFamily="2" charset="2"/>
              <a:buChar char="Ø"/>
            </a:pPr>
            <a:r>
              <a:rPr lang="ru-RU" sz="2000" b="1" dirty="0" smtClean="0">
                <a:solidFill>
                  <a:srgbClr val="002060"/>
                </a:solidFill>
              </a:rPr>
              <a:t>  На формирование полноценного восприятия окружающей действительности направлено сенсорное воспитание, которое служит основой познания мира.</a:t>
            </a:r>
            <a:endParaRPr lang="ru-RU" sz="2000" b="1" dirty="0">
              <a:solidFill>
                <a:srgbClr val="002060"/>
              </a:solidFill>
            </a:endParaRPr>
          </a:p>
        </p:txBody>
      </p:sp>
      <p:pic>
        <p:nvPicPr>
          <p:cNvPr id="4" name="Рисунок 3" descr="IMG_20160405_102900.jpg"/>
          <p:cNvPicPr>
            <a:picLocks noChangeAspect="1"/>
          </p:cNvPicPr>
          <p:nvPr/>
        </p:nvPicPr>
        <p:blipFill>
          <a:blip r:embed="rId2" cstate="print"/>
          <a:stretch>
            <a:fillRect/>
          </a:stretch>
        </p:blipFill>
        <p:spPr>
          <a:xfrm>
            <a:off x="2643174" y="3786190"/>
            <a:ext cx="3571900" cy="27146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285852" y="285728"/>
            <a:ext cx="635791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latin typeface="Constantia" pitchFamily="18" charset="0"/>
                <a:ea typeface="Times New Roman" pitchFamily="18" charset="0"/>
                <a:cs typeface="Arial" pitchFamily="34" charset="0"/>
              </a:rPr>
              <a:t>Видными представителями дошкольной педагогики, таким как:</a:t>
            </a:r>
            <a:r>
              <a:rPr kumimoji="0" lang="ru-RU" sz="2000" b="0" i="0" u="none" strike="noStrike" cap="none" normalizeH="0" dirty="0" smtClean="0">
                <a:ln>
                  <a:no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latin typeface="Constantia" pitchFamily="18" charset="0"/>
                <a:ea typeface="Times New Roman" pitchFamily="18" charset="0"/>
                <a:cs typeface="Arial" pitchFamily="34" charset="0"/>
              </a:rPr>
              <a:t> </a:t>
            </a:r>
            <a:r>
              <a:rPr kumimoji="0" lang="ru-RU" sz="2000" b="0" i="0" u="none" strike="noStrike" cap="none" normalizeH="0" baseline="0" dirty="0" smtClean="0">
                <a:ln>
                  <a:noFill/>
                </a:ln>
                <a:effectLst/>
                <a:latin typeface="Constantia" pitchFamily="18" charset="0"/>
                <a:ea typeface="Times New Roman" pitchFamily="18" charset="0"/>
                <a:cs typeface="Arial" pitchFamily="34" charset="0"/>
              </a:rPr>
              <a:t>Я. Коменский, Ф. </a:t>
            </a:r>
            <a:r>
              <a:rPr kumimoji="0" lang="ru-RU" sz="2000" b="0" i="0" u="none" strike="noStrike" cap="none" normalizeH="0" baseline="0" dirty="0" err="1" smtClean="0">
                <a:ln>
                  <a:noFill/>
                </a:ln>
                <a:effectLst/>
                <a:latin typeface="Constantia" pitchFamily="18" charset="0"/>
                <a:ea typeface="Times New Roman" pitchFamily="18" charset="0"/>
                <a:cs typeface="Arial" pitchFamily="34" charset="0"/>
              </a:rPr>
              <a:t>Фребель</a:t>
            </a:r>
            <a:r>
              <a:rPr kumimoji="0" lang="ru-RU" sz="2000" b="0" i="0" u="none" strike="noStrike" cap="none" normalizeH="0" baseline="0" dirty="0" smtClean="0">
                <a:ln>
                  <a:noFill/>
                </a:ln>
                <a:effectLst/>
                <a:latin typeface="Constantia" pitchFamily="18" charset="0"/>
                <a:ea typeface="Times New Roman" pitchFamily="18" charset="0"/>
                <a:cs typeface="Arial" pitchFamily="34" charset="0"/>
              </a:rPr>
              <a:t>, М. </a:t>
            </a:r>
            <a:r>
              <a:rPr kumimoji="0" lang="ru-RU" sz="2000" b="0" i="0" u="none" strike="noStrike" cap="none" normalizeH="0" baseline="0" dirty="0" err="1" smtClean="0">
                <a:ln>
                  <a:noFill/>
                </a:ln>
                <a:effectLst/>
                <a:latin typeface="Constantia" pitchFamily="18" charset="0"/>
                <a:ea typeface="Times New Roman" pitchFamily="18" charset="0"/>
                <a:cs typeface="Arial" pitchFamily="34" charset="0"/>
              </a:rPr>
              <a:t>Монтессори</a:t>
            </a:r>
            <a:r>
              <a:rPr kumimoji="0" lang="ru-RU" sz="2000" b="0" i="0" u="none" strike="noStrike" cap="none" normalizeH="0" baseline="0" dirty="0" smtClean="0">
                <a:ln>
                  <a:noFill/>
                </a:ln>
                <a:effectLst/>
                <a:latin typeface="Constantia" pitchFamily="18" charset="0"/>
                <a:ea typeface="Times New Roman" pitchFamily="18" charset="0"/>
                <a:cs typeface="Arial" pitchFamily="34" charset="0"/>
              </a:rPr>
              <a:t>, О. </a:t>
            </a:r>
            <a:r>
              <a:rPr kumimoji="0" lang="ru-RU" sz="2000" b="0" i="0" u="none" strike="noStrike" cap="none" normalizeH="0" baseline="0" dirty="0" err="1" smtClean="0">
                <a:ln>
                  <a:noFill/>
                </a:ln>
                <a:effectLst/>
                <a:latin typeface="Constantia" pitchFamily="18" charset="0"/>
                <a:ea typeface="Times New Roman" pitchFamily="18" charset="0"/>
                <a:cs typeface="Arial" pitchFamily="34" charset="0"/>
              </a:rPr>
              <a:t>Декроли</a:t>
            </a:r>
            <a:r>
              <a:rPr kumimoji="0" lang="ru-RU" sz="2000" b="0" i="0" u="none" strike="noStrike" cap="none" normalizeH="0" baseline="0" dirty="0" smtClean="0">
                <a:ln>
                  <a:noFill/>
                </a:ln>
                <a:effectLst/>
                <a:latin typeface="Constantia" pitchFamily="18" charset="0"/>
                <a:ea typeface="Times New Roman" pitchFamily="18" charset="0"/>
                <a:cs typeface="Arial" pitchFamily="34" charset="0"/>
              </a:rPr>
              <a:t>, Е. И. Тихеева </a:t>
            </a:r>
            <a:r>
              <a:rPr kumimoji="0" lang="ru-RU" sz="2000" b="0" i="0" u="none" strike="noStrike" cap="none" normalizeH="0" baseline="0" dirty="0" smtClean="0">
                <a:ln>
                  <a:no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latin typeface="Constantia" pitchFamily="18" charset="0"/>
                <a:ea typeface="Times New Roman" pitchFamily="18" charset="0"/>
                <a:cs typeface="Arial" pitchFamily="34" charset="0"/>
              </a:rPr>
              <a:t>и другие, были разработаны разнообразные дидактические игры и упражнения по ознакомлению детей со свойствами и признаками предметов.</a:t>
            </a:r>
            <a:endParaRPr kumimoji="0" lang="ru-RU" sz="3200" b="0" i="0" u="none" strike="noStrike" cap="none" normalizeH="0" baseline="0" dirty="0" smtClean="0">
              <a:ln>
                <a:no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latin typeface="Constantia" pitchFamily="18" charset="0"/>
              <a:cs typeface="Arial" pitchFamily="34" charset="0"/>
            </a:endParaRPr>
          </a:p>
        </p:txBody>
      </p:sp>
      <p:pic>
        <p:nvPicPr>
          <p:cNvPr id="5" name="Рисунок 4" descr="2289849.ramki_Montessori.jpg"/>
          <p:cNvPicPr>
            <a:picLocks noChangeAspect="1"/>
          </p:cNvPicPr>
          <p:nvPr/>
        </p:nvPicPr>
        <p:blipFill>
          <a:blip r:embed="rId2" cstate="print"/>
          <a:stretch>
            <a:fillRect/>
          </a:stretch>
        </p:blipFill>
        <p:spPr>
          <a:xfrm>
            <a:off x="1071538" y="2214554"/>
            <a:ext cx="3071834" cy="2198676"/>
          </a:xfrm>
          <a:prstGeom prst="rect">
            <a:avLst/>
          </a:prstGeom>
          <a:ln>
            <a:noFill/>
          </a:ln>
          <a:effectLst>
            <a:softEdge rad="112500"/>
          </a:effectLst>
        </p:spPr>
      </p:pic>
      <p:pic>
        <p:nvPicPr>
          <p:cNvPr id="6" name="Рисунок 5" descr="doska_segena1.jpg"/>
          <p:cNvPicPr>
            <a:picLocks noChangeAspect="1"/>
          </p:cNvPicPr>
          <p:nvPr/>
        </p:nvPicPr>
        <p:blipFill>
          <a:blip r:embed="rId3" cstate="print"/>
          <a:stretch>
            <a:fillRect/>
          </a:stretch>
        </p:blipFill>
        <p:spPr>
          <a:xfrm>
            <a:off x="4857752" y="2285992"/>
            <a:ext cx="3025380" cy="2214578"/>
          </a:xfrm>
          <a:prstGeom prst="rect">
            <a:avLst/>
          </a:prstGeom>
          <a:ln>
            <a:noFill/>
          </a:ln>
          <a:effectLst>
            <a:softEdge rad="112500"/>
          </a:effectLst>
        </p:spPr>
      </p:pic>
      <p:pic>
        <p:nvPicPr>
          <p:cNvPr id="7" name="Рисунок 6" descr="afa2bff2c7c911e4803c60a44c354b6b_f5534e10c93411e4803c60a44c354b6b.jpg"/>
          <p:cNvPicPr>
            <a:picLocks noChangeAspect="1"/>
          </p:cNvPicPr>
          <p:nvPr/>
        </p:nvPicPr>
        <p:blipFill>
          <a:blip r:embed="rId4" cstate="print"/>
          <a:stretch>
            <a:fillRect/>
          </a:stretch>
        </p:blipFill>
        <p:spPr>
          <a:xfrm>
            <a:off x="1000100" y="4500570"/>
            <a:ext cx="3071834" cy="2143140"/>
          </a:xfrm>
          <a:prstGeom prst="rect">
            <a:avLst/>
          </a:prstGeom>
          <a:ln>
            <a:noFill/>
          </a:ln>
          <a:effectLst>
            <a:softEdge rad="112500"/>
          </a:effectLst>
        </p:spPr>
      </p:pic>
      <p:pic>
        <p:nvPicPr>
          <p:cNvPr id="8" name="Рисунок 7" descr="Montessori_1.JPG"/>
          <p:cNvPicPr>
            <a:picLocks noChangeAspect="1"/>
          </p:cNvPicPr>
          <p:nvPr/>
        </p:nvPicPr>
        <p:blipFill>
          <a:blip r:embed="rId5" cstate="print"/>
          <a:stretch>
            <a:fillRect/>
          </a:stretch>
        </p:blipFill>
        <p:spPr>
          <a:xfrm>
            <a:off x="4929190" y="4572007"/>
            <a:ext cx="2857520" cy="2188999"/>
          </a:xfrm>
          <a:prstGeom prst="rect">
            <a:avLst/>
          </a:prstGeom>
          <a:ln>
            <a:noFill/>
          </a:ln>
          <a:effectLst>
            <a:softEdge rad="112500"/>
          </a:effectLst>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14678" y="142852"/>
            <a:ext cx="5775107" cy="461665"/>
          </a:xfrm>
          <a:prstGeom prst="rect">
            <a:avLst/>
          </a:prstGeom>
        </p:spPr>
        <p:txBody>
          <a:bodyPr wrap="none">
            <a:spAutoFit/>
          </a:bodyPr>
          <a:lstStyle/>
          <a:p>
            <a:r>
              <a:rPr lang="ru-RU" sz="2400" dirty="0" smtClean="0">
                <a:gradFill>
                  <a:gsLst>
                    <a:gs pos="0">
                      <a:srgbClr val="000082"/>
                    </a:gs>
                    <a:gs pos="30000">
                      <a:srgbClr val="66008F"/>
                    </a:gs>
                    <a:gs pos="64999">
                      <a:srgbClr val="BA0066"/>
                    </a:gs>
                    <a:gs pos="89999">
                      <a:srgbClr val="FF0000"/>
                    </a:gs>
                    <a:gs pos="100000">
                      <a:srgbClr val="FF8200"/>
                    </a:gs>
                  </a:gsLst>
                  <a:lin ang="8100000" scaled="0"/>
                </a:gradFill>
              </a:rPr>
              <a:t>Дидактическая игра: «</a:t>
            </a:r>
            <a:r>
              <a:rPr lang="ru-RU" sz="2400" b="1" i="1" dirty="0" smtClean="0">
                <a:gradFill>
                  <a:gsLst>
                    <a:gs pos="0">
                      <a:srgbClr val="000082"/>
                    </a:gs>
                    <a:gs pos="30000">
                      <a:srgbClr val="66008F"/>
                    </a:gs>
                    <a:gs pos="64999">
                      <a:srgbClr val="BA0066"/>
                    </a:gs>
                    <a:gs pos="89999">
                      <a:srgbClr val="FF0000"/>
                    </a:gs>
                    <a:gs pos="100000">
                      <a:srgbClr val="FF8200"/>
                    </a:gs>
                  </a:gsLst>
                  <a:lin ang="8100000" scaled="0"/>
                </a:gradFill>
              </a:rPr>
              <a:t>Спрячь мышку</a:t>
            </a:r>
            <a:r>
              <a:rPr lang="ru-RU" sz="2400" dirty="0" smtClean="0">
                <a:gradFill>
                  <a:gsLst>
                    <a:gs pos="0">
                      <a:srgbClr val="000082"/>
                    </a:gs>
                    <a:gs pos="30000">
                      <a:srgbClr val="66008F"/>
                    </a:gs>
                    <a:gs pos="64999">
                      <a:srgbClr val="BA0066"/>
                    </a:gs>
                    <a:gs pos="89999">
                      <a:srgbClr val="FF0000"/>
                    </a:gs>
                    <a:gs pos="100000">
                      <a:srgbClr val="FF8200"/>
                    </a:gs>
                  </a:gsLst>
                  <a:lin ang="8100000" scaled="0"/>
                </a:gradFill>
              </a:rPr>
              <a:t>»</a:t>
            </a:r>
            <a:endParaRPr lang="ru-RU" sz="2400" dirty="0">
              <a:gradFill>
                <a:gsLst>
                  <a:gs pos="0">
                    <a:srgbClr val="000082"/>
                  </a:gs>
                  <a:gs pos="30000">
                    <a:srgbClr val="66008F"/>
                  </a:gs>
                  <a:gs pos="64999">
                    <a:srgbClr val="BA0066"/>
                  </a:gs>
                  <a:gs pos="89999">
                    <a:srgbClr val="FF0000"/>
                  </a:gs>
                  <a:gs pos="100000">
                    <a:srgbClr val="FF8200"/>
                  </a:gs>
                </a:gsLst>
                <a:lin ang="8100000" scaled="0"/>
              </a:gradFill>
            </a:endParaRPr>
          </a:p>
        </p:txBody>
      </p:sp>
      <p:pic>
        <p:nvPicPr>
          <p:cNvPr id="7" name="Рисунок 6" descr="IMG_20160405_102116.jpg"/>
          <p:cNvPicPr>
            <a:picLocks noChangeAspect="1"/>
          </p:cNvPicPr>
          <p:nvPr/>
        </p:nvPicPr>
        <p:blipFill>
          <a:blip r:embed="rId2" cstate="print"/>
          <a:stretch>
            <a:fillRect/>
          </a:stretch>
        </p:blipFill>
        <p:spPr>
          <a:xfrm>
            <a:off x="4429124" y="714356"/>
            <a:ext cx="4214842" cy="2960450"/>
          </a:xfrm>
          <a:prstGeom prst="rect">
            <a:avLst/>
          </a:prstGeom>
          <a:ln>
            <a:noFill/>
          </a:ln>
          <a:effectLst>
            <a:softEdge rad="112500"/>
          </a:effectLst>
        </p:spPr>
      </p:pic>
      <p:pic>
        <p:nvPicPr>
          <p:cNvPr id="8" name="Рисунок 7" descr="IMG_20160405_102405.jpg"/>
          <p:cNvPicPr>
            <a:picLocks noChangeAspect="1"/>
          </p:cNvPicPr>
          <p:nvPr/>
        </p:nvPicPr>
        <p:blipFill>
          <a:blip r:embed="rId3" cstate="print"/>
          <a:stretch>
            <a:fillRect/>
          </a:stretch>
        </p:blipFill>
        <p:spPr>
          <a:xfrm>
            <a:off x="4429124" y="3516179"/>
            <a:ext cx="4214842" cy="3341821"/>
          </a:xfrm>
          <a:prstGeom prst="rect">
            <a:avLst/>
          </a:prstGeom>
          <a:ln>
            <a:noFill/>
          </a:ln>
          <a:effectLst>
            <a:softEdge rad="112500"/>
          </a:effectLst>
        </p:spPr>
      </p:pic>
      <p:sp>
        <p:nvSpPr>
          <p:cNvPr id="10" name="TextBox 9"/>
          <p:cNvSpPr txBox="1"/>
          <p:nvPr/>
        </p:nvSpPr>
        <p:spPr>
          <a:xfrm>
            <a:off x="285720" y="1000108"/>
            <a:ext cx="4071966" cy="6001643"/>
          </a:xfrm>
          <a:prstGeom prst="rect">
            <a:avLst/>
          </a:prstGeom>
          <a:noFill/>
        </p:spPr>
        <p:txBody>
          <a:bodyPr wrap="square" rtlCol="0">
            <a:spAutoFit/>
          </a:bodyPr>
          <a:lstStyle/>
          <a:p>
            <a:r>
              <a:rPr lang="ru-RU" sz="2400" dirty="0" smtClean="0">
                <a:gradFill>
                  <a:gsLst>
                    <a:gs pos="0">
                      <a:srgbClr val="000082"/>
                    </a:gs>
                    <a:gs pos="30000">
                      <a:srgbClr val="66008F"/>
                    </a:gs>
                    <a:gs pos="64999">
                      <a:srgbClr val="BA0066"/>
                    </a:gs>
                    <a:gs pos="89999">
                      <a:srgbClr val="FF0000"/>
                    </a:gs>
                    <a:gs pos="100000">
                      <a:srgbClr val="FF8200"/>
                    </a:gs>
                  </a:gsLst>
                  <a:lin ang="8100000" scaled="0"/>
                </a:gradFill>
              </a:rPr>
              <a:t>Дидактическая игра развивает:</a:t>
            </a:r>
          </a:p>
          <a:p>
            <a:endParaRPr lang="ru-RU" dirty="0" smtClean="0"/>
          </a:p>
          <a:p>
            <a:pPr>
              <a:buFont typeface="Arial" pitchFamily="34" charset="0"/>
              <a:buChar char="•"/>
            </a:pPr>
            <a:r>
              <a:rPr lang="ru-RU" dirty="0" smtClean="0">
                <a:solidFill>
                  <a:srgbClr val="002060"/>
                </a:solidFill>
              </a:rPr>
              <a:t> </a:t>
            </a:r>
            <a:r>
              <a:rPr lang="ru-RU" sz="2000" dirty="0" smtClean="0">
                <a:solidFill>
                  <a:srgbClr val="002060"/>
                </a:solidFill>
              </a:rPr>
              <a:t>Любознательность;</a:t>
            </a:r>
          </a:p>
          <a:p>
            <a:pPr>
              <a:buFont typeface="Arial" pitchFamily="34" charset="0"/>
              <a:buChar char="•"/>
            </a:pPr>
            <a:endParaRPr lang="ru-RU" sz="2000" dirty="0" smtClean="0">
              <a:solidFill>
                <a:srgbClr val="002060"/>
              </a:solidFill>
            </a:endParaRPr>
          </a:p>
          <a:p>
            <a:pPr>
              <a:buFont typeface="Arial" pitchFamily="34" charset="0"/>
              <a:buChar char="•"/>
            </a:pPr>
            <a:r>
              <a:rPr lang="ru-RU" sz="2000" dirty="0" smtClean="0">
                <a:solidFill>
                  <a:srgbClr val="002060"/>
                </a:solidFill>
              </a:rPr>
              <a:t>Познавательную инициативу и активность;</a:t>
            </a:r>
          </a:p>
          <a:p>
            <a:pPr>
              <a:buFont typeface="Arial" pitchFamily="34" charset="0"/>
              <a:buChar char="•"/>
            </a:pPr>
            <a:endParaRPr lang="ru-RU" sz="2000" dirty="0" smtClean="0">
              <a:solidFill>
                <a:srgbClr val="002060"/>
              </a:solidFill>
            </a:endParaRPr>
          </a:p>
          <a:p>
            <a:pPr>
              <a:buFont typeface="Arial" pitchFamily="34" charset="0"/>
              <a:buChar char="•"/>
            </a:pPr>
            <a:r>
              <a:rPr lang="ru-RU" sz="2000" dirty="0" smtClean="0">
                <a:solidFill>
                  <a:srgbClr val="002060"/>
                </a:solidFill>
              </a:rPr>
              <a:t>Способность к поиску решения новых задач;</a:t>
            </a:r>
          </a:p>
          <a:p>
            <a:pPr>
              <a:buFont typeface="Arial" pitchFamily="34" charset="0"/>
              <a:buChar char="•"/>
            </a:pPr>
            <a:endParaRPr lang="ru-RU" sz="2000" dirty="0" smtClean="0">
              <a:solidFill>
                <a:srgbClr val="002060"/>
              </a:solidFill>
            </a:endParaRPr>
          </a:p>
          <a:p>
            <a:pPr>
              <a:buFont typeface="Arial" pitchFamily="34" charset="0"/>
              <a:buChar char="•"/>
            </a:pPr>
            <a:r>
              <a:rPr lang="ru-RU" sz="2000" dirty="0" smtClean="0">
                <a:solidFill>
                  <a:srgbClr val="002060"/>
                </a:solidFill>
              </a:rPr>
              <a:t>Экспериментирование;</a:t>
            </a:r>
          </a:p>
          <a:p>
            <a:pPr>
              <a:buFont typeface="Arial" pitchFamily="34" charset="0"/>
              <a:buChar char="•"/>
            </a:pPr>
            <a:endParaRPr lang="ru-RU" sz="2000" dirty="0" smtClean="0">
              <a:solidFill>
                <a:srgbClr val="002060"/>
              </a:solidFill>
            </a:endParaRPr>
          </a:p>
          <a:p>
            <a:pPr>
              <a:buFont typeface="Arial" pitchFamily="34" charset="0"/>
              <a:buChar char="•"/>
            </a:pPr>
            <a:r>
              <a:rPr lang="ru-RU" sz="2000" dirty="0" smtClean="0">
                <a:solidFill>
                  <a:srgbClr val="002060"/>
                </a:solidFill>
              </a:rPr>
              <a:t>Формирует положительное отношение к своим </a:t>
            </a:r>
          </a:p>
          <a:p>
            <a:r>
              <a:rPr lang="ru-RU" sz="2000" dirty="0" smtClean="0">
                <a:solidFill>
                  <a:srgbClr val="002060"/>
                </a:solidFill>
              </a:rPr>
              <a:t>возможностям;</a:t>
            </a:r>
          </a:p>
          <a:p>
            <a:endParaRPr lang="ru-RU" sz="2000" dirty="0" smtClean="0">
              <a:solidFill>
                <a:srgbClr val="002060"/>
              </a:solidFill>
            </a:endParaRPr>
          </a:p>
          <a:p>
            <a:pPr>
              <a:buFont typeface="Arial" pitchFamily="34" charset="0"/>
              <a:buChar char="•"/>
            </a:pPr>
            <a:r>
              <a:rPr lang="ru-RU" sz="2000" dirty="0" smtClean="0">
                <a:solidFill>
                  <a:srgbClr val="002060"/>
                </a:solidFill>
              </a:rPr>
              <a:t>Веру в свои силы;</a:t>
            </a:r>
          </a:p>
          <a:p>
            <a:pPr>
              <a:buFont typeface="Arial" pitchFamily="34" charset="0"/>
              <a:buChar char="•"/>
            </a:pPr>
            <a:endParaRPr lang="ru-RU"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6000792"/>
          </a:xfrm>
        </p:spPr>
        <p:txBody>
          <a:bodyPr>
            <a:normAutofit/>
          </a:bodyPr>
          <a:lstStyle/>
          <a:p>
            <a:pPr>
              <a:buNone/>
            </a:pPr>
            <a:r>
              <a:rPr lang="ru-RU" sz="3200" b="1" dirty="0" smtClean="0">
                <a:gradFill>
                  <a:gsLst>
                    <a:gs pos="0">
                      <a:srgbClr val="000000"/>
                    </a:gs>
                    <a:gs pos="20000">
                      <a:srgbClr val="000040"/>
                    </a:gs>
                    <a:gs pos="50000">
                      <a:srgbClr val="400040"/>
                    </a:gs>
                    <a:gs pos="75000">
                      <a:srgbClr val="8F0040"/>
                    </a:gs>
                    <a:gs pos="89999">
                      <a:srgbClr val="F27300"/>
                    </a:gs>
                    <a:gs pos="100000">
                      <a:srgbClr val="FFBF00"/>
                    </a:gs>
                  </a:gsLst>
                  <a:lin ang="8100000" scaled="0"/>
                </a:gradFill>
              </a:rPr>
              <a:t>Цель</a:t>
            </a:r>
            <a:r>
              <a:rPr lang="ru-RU" sz="2800" dirty="0" smtClean="0">
                <a:solidFill>
                  <a:srgbClr val="002060"/>
                </a:solidFill>
              </a:rPr>
              <a:t> - </a:t>
            </a:r>
            <a:r>
              <a:rPr lang="ru-RU" sz="2800" b="1" dirty="0" smtClean="0">
                <a:solidFill>
                  <a:srgbClr val="002060"/>
                </a:solidFill>
              </a:rPr>
              <a:t>использование инновационных методик в сенсорном воспитании через разные виды деятельности;</a:t>
            </a:r>
            <a:endParaRPr lang="ru-RU" sz="2800" b="1" dirty="0" smtClean="0">
              <a:solidFill>
                <a:srgbClr val="7030A0"/>
              </a:solidFill>
            </a:endParaRPr>
          </a:p>
          <a:p>
            <a:pPr>
              <a:buNone/>
            </a:pPr>
            <a:r>
              <a:rPr lang="ru-RU" sz="3200" b="1" dirty="0" smtClean="0">
                <a:gradFill>
                  <a:gsLst>
                    <a:gs pos="0">
                      <a:srgbClr val="000000"/>
                    </a:gs>
                    <a:gs pos="20000">
                      <a:srgbClr val="000040"/>
                    </a:gs>
                    <a:gs pos="50000">
                      <a:srgbClr val="400040"/>
                    </a:gs>
                    <a:gs pos="75000">
                      <a:srgbClr val="8F0040"/>
                    </a:gs>
                    <a:gs pos="89999">
                      <a:srgbClr val="F27300"/>
                    </a:gs>
                    <a:gs pos="100000">
                      <a:srgbClr val="FFBF00"/>
                    </a:gs>
                  </a:gsLst>
                  <a:lin ang="8100000" scaled="0"/>
                </a:gradFill>
              </a:rPr>
              <a:t>Задачи:</a:t>
            </a:r>
          </a:p>
          <a:p>
            <a:pPr>
              <a:buClr>
                <a:schemeClr val="tx1">
                  <a:lumMod val="95000"/>
                  <a:lumOff val="5000"/>
                </a:schemeClr>
              </a:buClr>
              <a:buFont typeface="Wingdings" pitchFamily="2" charset="2"/>
              <a:buChar char="v"/>
            </a:pPr>
            <a:r>
              <a:rPr lang="ru-RU" sz="2800" dirty="0" smtClean="0">
                <a:solidFill>
                  <a:srgbClr val="7030A0"/>
                </a:solidFill>
              </a:rPr>
              <a:t> </a:t>
            </a:r>
            <a:r>
              <a:rPr lang="ru-RU" sz="2800" b="1" dirty="0" smtClean="0">
                <a:solidFill>
                  <a:schemeClr val="accent1">
                    <a:lumMod val="75000"/>
                  </a:schemeClr>
                </a:solidFill>
              </a:rPr>
              <a:t>рассмотреть психолого-педагогические особенности сенсорного воспитания;</a:t>
            </a:r>
            <a:endParaRPr lang="ru-RU" dirty="0" smtClean="0">
              <a:solidFill>
                <a:schemeClr val="accent1">
                  <a:lumMod val="75000"/>
                </a:schemeClr>
              </a:solidFill>
            </a:endParaRPr>
          </a:p>
          <a:p>
            <a:pPr>
              <a:buClr>
                <a:schemeClr val="tx1">
                  <a:lumMod val="95000"/>
                  <a:lumOff val="5000"/>
                </a:schemeClr>
              </a:buClr>
              <a:buFont typeface="Wingdings" pitchFamily="2" charset="2"/>
              <a:buChar char="v"/>
            </a:pPr>
            <a:r>
              <a:rPr lang="ru-RU" sz="2800" b="1" dirty="0" smtClean="0">
                <a:solidFill>
                  <a:schemeClr val="accent1">
                    <a:lumMod val="75000"/>
                  </a:schemeClr>
                </a:solidFill>
              </a:rPr>
              <a:t>внедрить в работу педагогов ДУЗ инновационные технологии по сенсорному воспитанию;</a:t>
            </a:r>
          </a:p>
          <a:p>
            <a:pPr>
              <a:buClr>
                <a:schemeClr val="tx1">
                  <a:lumMod val="95000"/>
                  <a:lumOff val="5000"/>
                </a:schemeClr>
              </a:buClr>
              <a:buFont typeface="Wingdings" pitchFamily="2" charset="2"/>
              <a:buChar char="v"/>
            </a:pPr>
            <a:r>
              <a:rPr lang="ru-RU" sz="2800" b="1" dirty="0" smtClean="0">
                <a:solidFill>
                  <a:schemeClr val="accent1">
                    <a:lumMod val="75000"/>
                  </a:schemeClr>
                </a:solidFill>
              </a:rPr>
              <a:t>раскрыть положительные стороны сенсорного воспитания в разных видах деятельности;</a:t>
            </a:r>
            <a:endParaRPr lang="ru-RU" sz="2800" b="1" dirty="0">
              <a:solidFill>
                <a:schemeClr val="accent1">
                  <a:lumMod val="75000"/>
                </a:schemeClr>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7"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7"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642918"/>
            <a:ext cx="3286148" cy="409342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000" b="1" dirty="0" smtClean="0">
                <a:solidFill>
                  <a:srgbClr val="002060"/>
                </a:solidFill>
              </a:rPr>
              <a:t>Психологические исследования показывают, что без такого обучения восприятие детей долго остаётся поверхностным, отрывочным и не создаёт необходимой основы для общего умственного развития, овладения разными видами деятельности .</a:t>
            </a:r>
            <a:endParaRPr lang="ru-RU" sz="2000" b="1" dirty="0">
              <a:solidFill>
                <a:srgbClr val="002060"/>
              </a:solidFill>
            </a:endParaRPr>
          </a:p>
        </p:txBody>
      </p:sp>
      <p:sp>
        <p:nvSpPr>
          <p:cNvPr id="4" name="TextBox 3"/>
          <p:cNvSpPr txBox="1"/>
          <p:nvPr/>
        </p:nvSpPr>
        <p:spPr>
          <a:xfrm>
            <a:off x="3786182" y="642918"/>
            <a:ext cx="4572032" cy="523220"/>
          </a:xfrm>
          <a:prstGeom prst="rect">
            <a:avLst/>
          </a:prstGeom>
          <a:noFill/>
        </p:spPr>
        <p:txBody>
          <a:bodyPr wrap="square" rtlCol="0">
            <a:spAutoFit/>
          </a:bodyPr>
          <a:lstStyle/>
          <a:p>
            <a:r>
              <a:rPr lang="ru-RU" sz="2800" dirty="0" smtClean="0">
                <a:gradFill>
                  <a:gsLst>
                    <a:gs pos="0">
                      <a:srgbClr val="000082"/>
                    </a:gs>
                    <a:gs pos="30000">
                      <a:srgbClr val="66008F"/>
                    </a:gs>
                    <a:gs pos="64999">
                      <a:srgbClr val="BA0066"/>
                    </a:gs>
                    <a:gs pos="89999">
                      <a:srgbClr val="FF0000"/>
                    </a:gs>
                    <a:gs pos="100000">
                      <a:srgbClr val="FF8200"/>
                    </a:gs>
                  </a:gsLst>
                  <a:lin ang="8100000" scaled="0"/>
                </a:gradFill>
              </a:rPr>
              <a:t>Мы играем и занимаемся</a:t>
            </a:r>
            <a:endParaRPr lang="ru-RU" sz="2800" dirty="0">
              <a:gradFill>
                <a:gsLst>
                  <a:gs pos="0">
                    <a:srgbClr val="000082"/>
                  </a:gs>
                  <a:gs pos="30000">
                    <a:srgbClr val="66008F"/>
                  </a:gs>
                  <a:gs pos="64999">
                    <a:srgbClr val="BA0066"/>
                  </a:gs>
                  <a:gs pos="89999">
                    <a:srgbClr val="FF0000"/>
                  </a:gs>
                  <a:gs pos="100000">
                    <a:srgbClr val="FF8200"/>
                  </a:gs>
                </a:gsLst>
                <a:lin ang="8100000" scaled="0"/>
              </a:gradFill>
            </a:endParaRPr>
          </a:p>
        </p:txBody>
      </p:sp>
      <p:pic>
        <p:nvPicPr>
          <p:cNvPr id="5" name="Рисунок 4" descr="IMG_20160405_102913.jpg"/>
          <p:cNvPicPr>
            <a:picLocks noChangeAspect="1"/>
          </p:cNvPicPr>
          <p:nvPr/>
        </p:nvPicPr>
        <p:blipFill>
          <a:blip r:embed="rId2" cstate="print"/>
          <a:stretch>
            <a:fillRect/>
          </a:stretch>
        </p:blipFill>
        <p:spPr>
          <a:xfrm>
            <a:off x="3714744" y="1357298"/>
            <a:ext cx="5000660" cy="3500462"/>
          </a:xfrm>
          <a:prstGeom prst="rect">
            <a:avLst/>
          </a:prstGeom>
          <a:ln>
            <a:noFill/>
          </a:ln>
          <a:effectLst>
            <a:outerShdw blurRad="190500" algn="tl" rotWithShape="0">
              <a:srgbClr val="000000">
                <a:alpha val="70000"/>
              </a:srgbClr>
            </a:outerShdw>
          </a:effectLst>
        </p:spPr>
      </p:pic>
      <p:pic>
        <p:nvPicPr>
          <p:cNvPr id="1026" name="Picture 2" descr="C:\Program Files (x86)\Microsoft Office\MEDIA\OFFICE12\Bullets\BD21302_.gif"/>
          <p:cNvPicPr>
            <a:picLocks noChangeAspect="1" noChangeArrowheads="1"/>
          </p:cNvPicPr>
          <p:nvPr/>
        </p:nvPicPr>
        <p:blipFill>
          <a:blip r:embed="rId3" cstate="print"/>
          <a:srcRect/>
          <a:stretch>
            <a:fillRect/>
          </a:stretch>
        </p:blipFill>
        <p:spPr bwMode="auto">
          <a:xfrm rot="4267117">
            <a:off x="7141885" y="5598226"/>
            <a:ext cx="857256" cy="910835"/>
          </a:xfrm>
          <a:prstGeom prst="rect">
            <a:avLst/>
          </a:prstGeom>
          <a:noFill/>
        </p:spPr>
      </p:pic>
      <p:pic>
        <p:nvPicPr>
          <p:cNvPr id="1027" name="Picture 3" descr="C:\Program Files (x86)\Microsoft Office\MEDIA\OFFICE12\Bullets\BD21302_.gif"/>
          <p:cNvPicPr>
            <a:picLocks noChangeAspect="1" noChangeArrowheads="1"/>
          </p:cNvPicPr>
          <p:nvPr/>
        </p:nvPicPr>
        <p:blipFill>
          <a:blip r:embed="rId3" cstate="print"/>
          <a:srcRect/>
          <a:stretch>
            <a:fillRect/>
          </a:stretch>
        </p:blipFill>
        <p:spPr bwMode="auto">
          <a:xfrm rot="2939384">
            <a:off x="715568" y="4612357"/>
            <a:ext cx="941301" cy="1000132"/>
          </a:xfrm>
          <a:prstGeom prst="rect">
            <a:avLst/>
          </a:prstGeom>
          <a:noFill/>
        </p:spPr>
      </p:pic>
      <p:pic>
        <p:nvPicPr>
          <p:cNvPr id="1028" name="Picture 4" descr="C:\Program Files (x86)\Microsoft Office\MEDIA\OFFICE12\Bullets\BD21308_.gif"/>
          <p:cNvPicPr>
            <a:picLocks noChangeAspect="1" noChangeArrowheads="1"/>
          </p:cNvPicPr>
          <p:nvPr/>
        </p:nvPicPr>
        <p:blipFill>
          <a:blip r:embed="rId4" cstate="print"/>
          <a:srcRect/>
          <a:stretch>
            <a:fillRect/>
          </a:stretch>
        </p:blipFill>
        <p:spPr bwMode="auto">
          <a:xfrm>
            <a:off x="2714612" y="0"/>
            <a:ext cx="928718" cy="928718"/>
          </a:xfrm>
          <a:prstGeom prst="rect">
            <a:avLst/>
          </a:prstGeom>
          <a:noFill/>
        </p:spPr>
      </p:pic>
      <p:pic>
        <p:nvPicPr>
          <p:cNvPr id="1029" name="Picture 5" descr="C:\Program Files (x86)\Microsoft Office\MEDIA\OFFICE12\Bullets\BD21364_.gif"/>
          <p:cNvPicPr>
            <a:picLocks noChangeAspect="1" noChangeArrowheads="1"/>
          </p:cNvPicPr>
          <p:nvPr/>
        </p:nvPicPr>
        <p:blipFill>
          <a:blip r:embed="rId5" cstate="print"/>
          <a:srcRect/>
          <a:stretch>
            <a:fillRect/>
          </a:stretch>
        </p:blipFill>
        <p:spPr bwMode="auto">
          <a:xfrm flipH="1">
            <a:off x="3428992" y="4929198"/>
            <a:ext cx="1428760" cy="1428760"/>
          </a:xfrm>
          <a:prstGeom prst="rect">
            <a:avLst/>
          </a:prstGeom>
          <a:noFill/>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2357430"/>
            <a:ext cx="3000396" cy="397031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solidFill>
                  <a:srgbClr val="002060"/>
                </a:solidFill>
              </a:rPr>
              <a:t>От уровня сенсорного развития ребёнка в дальнейшем зависит его умственное развитие. В основу обучения детей раннего возраста должно быть положено, в первую очередь, развитие таких способностей, как подражание, воспроизведение, умение смотреть и слушать, сравнивать, различать, сопоставлять, обобщать. </a:t>
            </a:r>
            <a:endParaRPr lang="ru-RU" b="1" dirty="0">
              <a:solidFill>
                <a:srgbClr val="002060"/>
              </a:solidFill>
            </a:endParaRPr>
          </a:p>
        </p:txBody>
      </p:sp>
      <p:sp>
        <p:nvSpPr>
          <p:cNvPr id="7" name="TextBox 6"/>
          <p:cNvSpPr txBox="1"/>
          <p:nvPr/>
        </p:nvSpPr>
        <p:spPr>
          <a:xfrm>
            <a:off x="2500298" y="571480"/>
            <a:ext cx="3357586" cy="584775"/>
          </a:xfrm>
          <a:prstGeom prst="rect">
            <a:avLst/>
          </a:prstGeom>
          <a:noFill/>
        </p:spPr>
        <p:txBody>
          <a:bodyPr wrap="square" rtlCol="0">
            <a:spAutoFit/>
          </a:bodyPr>
          <a:lstStyle/>
          <a:p>
            <a:pPr algn="ctr"/>
            <a:r>
              <a:rPr lang="ru-RU" sz="3200" dirty="0" smtClean="0">
                <a:gradFill>
                  <a:gsLst>
                    <a:gs pos="0">
                      <a:srgbClr val="000082"/>
                    </a:gs>
                    <a:gs pos="30000">
                      <a:srgbClr val="66008F"/>
                    </a:gs>
                    <a:gs pos="64999">
                      <a:srgbClr val="BA0066"/>
                    </a:gs>
                    <a:gs pos="89999">
                      <a:srgbClr val="FF0000"/>
                    </a:gs>
                    <a:gs pos="100000">
                      <a:srgbClr val="FF8200"/>
                    </a:gs>
                  </a:gsLst>
                  <a:lin ang="8100000" scaled="0"/>
                </a:gradFill>
              </a:rPr>
              <a:t>Наши занятия</a:t>
            </a:r>
            <a:endParaRPr lang="ru-RU" sz="3200" dirty="0">
              <a:gradFill>
                <a:gsLst>
                  <a:gs pos="0">
                    <a:srgbClr val="000082"/>
                  </a:gs>
                  <a:gs pos="30000">
                    <a:srgbClr val="66008F"/>
                  </a:gs>
                  <a:gs pos="64999">
                    <a:srgbClr val="BA0066"/>
                  </a:gs>
                  <a:gs pos="89999">
                    <a:srgbClr val="FF0000"/>
                  </a:gs>
                  <a:gs pos="100000">
                    <a:srgbClr val="FF8200"/>
                  </a:gs>
                </a:gsLst>
                <a:lin ang="8100000" scaled="0"/>
              </a:gradFill>
            </a:endParaRPr>
          </a:p>
        </p:txBody>
      </p:sp>
      <p:pic>
        <p:nvPicPr>
          <p:cNvPr id="8" name="Рисунок 7" descr="IMG_20160405_104017.jpg"/>
          <p:cNvPicPr>
            <a:picLocks noChangeAspect="1"/>
          </p:cNvPicPr>
          <p:nvPr/>
        </p:nvPicPr>
        <p:blipFill>
          <a:blip r:embed="rId3" cstate="print"/>
          <a:stretch>
            <a:fillRect/>
          </a:stretch>
        </p:blipFill>
        <p:spPr>
          <a:xfrm>
            <a:off x="3500430" y="1571612"/>
            <a:ext cx="5247562" cy="3786214"/>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785786" y="214290"/>
            <a:ext cx="6072230" cy="1631216"/>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tab pos="460375" algn="l"/>
              </a:tabLst>
            </a:pPr>
            <a:r>
              <a:rPr kumimoji="0" lang="ru-RU" sz="2000" b="1"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Необходимо помнить о том, что чем раньше начать с ребёнком заниматься по воспитанию сенсорной культуры, тем более быстрыми темпами он будет развиваться после, тем лучше он будет учиться в школе.</a:t>
            </a:r>
            <a:endParaRPr kumimoji="0" lang="ru-RU" sz="2800" b="1" i="0" u="none" strike="noStrike" cap="none" normalizeH="0" baseline="0" dirty="0" smtClean="0">
              <a:ln>
                <a:noFill/>
              </a:ln>
              <a:solidFill>
                <a:srgbClr val="002060"/>
              </a:solidFill>
              <a:effectLst/>
              <a:latin typeface="Arial" pitchFamily="34" charset="0"/>
              <a:cs typeface="Arial" pitchFamily="34" charset="0"/>
            </a:endParaRPr>
          </a:p>
        </p:txBody>
      </p:sp>
      <p:sp>
        <p:nvSpPr>
          <p:cNvPr id="4" name="TextBox 3"/>
          <p:cNvSpPr txBox="1"/>
          <p:nvPr/>
        </p:nvSpPr>
        <p:spPr>
          <a:xfrm>
            <a:off x="1714480" y="2000240"/>
            <a:ext cx="4429156" cy="584775"/>
          </a:xfrm>
          <a:prstGeom prst="rect">
            <a:avLst/>
          </a:prstGeom>
          <a:noFill/>
        </p:spPr>
        <p:txBody>
          <a:bodyPr wrap="square" rtlCol="0">
            <a:spAutoFit/>
          </a:bodyPr>
          <a:lstStyle/>
          <a:p>
            <a:pPr algn="ctr"/>
            <a:r>
              <a:rPr lang="ru-RU" sz="3200" dirty="0" smtClean="0">
                <a:gradFill>
                  <a:gsLst>
                    <a:gs pos="0">
                      <a:srgbClr val="000082"/>
                    </a:gs>
                    <a:gs pos="30000">
                      <a:srgbClr val="66008F"/>
                    </a:gs>
                    <a:gs pos="64999">
                      <a:srgbClr val="BA0066"/>
                    </a:gs>
                    <a:gs pos="89999">
                      <a:srgbClr val="FF0000"/>
                    </a:gs>
                    <a:gs pos="100000">
                      <a:srgbClr val="FF8200"/>
                    </a:gs>
                  </a:gsLst>
                  <a:lin ang="8100000" scaled="0"/>
                </a:gradFill>
              </a:rPr>
              <a:t>Геометрические формы</a:t>
            </a:r>
            <a:endParaRPr lang="ru-RU" sz="3200" dirty="0">
              <a:gradFill>
                <a:gsLst>
                  <a:gs pos="0">
                    <a:srgbClr val="000082"/>
                  </a:gs>
                  <a:gs pos="30000">
                    <a:srgbClr val="66008F"/>
                  </a:gs>
                  <a:gs pos="64999">
                    <a:srgbClr val="BA0066"/>
                  </a:gs>
                  <a:gs pos="89999">
                    <a:srgbClr val="FF0000"/>
                  </a:gs>
                  <a:gs pos="100000">
                    <a:srgbClr val="FF8200"/>
                  </a:gs>
                </a:gsLst>
                <a:lin ang="8100000" scaled="0"/>
              </a:gradFill>
            </a:endParaRPr>
          </a:p>
        </p:txBody>
      </p:sp>
      <p:pic>
        <p:nvPicPr>
          <p:cNvPr id="5" name="Рисунок 4" descr="IMG_20160405_103705.jpg"/>
          <p:cNvPicPr>
            <a:picLocks noChangeAspect="1"/>
          </p:cNvPicPr>
          <p:nvPr/>
        </p:nvPicPr>
        <p:blipFill>
          <a:blip r:embed="rId2" cstate="print"/>
          <a:stretch>
            <a:fillRect/>
          </a:stretch>
        </p:blipFill>
        <p:spPr>
          <a:xfrm>
            <a:off x="285720" y="2643182"/>
            <a:ext cx="5072098" cy="3857652"/>
          </a:xfrm>
          <a:prstGeom prst="rect">
            <a:avLst/>
          </a:prstGeom>
          <a:ln>
            <a:noFill/>
          </a:ln>
          <a:effectLst>
            <a:softEdge rad="112500"/>
          </a:effectLst>
        </p:spPr>
      </p:pic>
      <p:pic>
        <p:nvPicPr>
          <p:cNvPr id="6" name="Рисунок 5" descr="detsad-289957-1420952976.jpg"/>
          <p:cNvPicPr>
            <a:picLocks noChangeAspect="1"/>
          </p:cNvPicPr>
          <p:nvPr/>
        </p:nvPicPr>
        <p:blipFill>
          <a:blip r:embed="rId3" cstate="print"/>
          <a:stretch>
            <a:fillRect/>
          </a:stretch>
        </p:blipFill>
        <p:spPr>
          <a:xfrm rot="336596">
            <a:off x="5666464" y="2872923"/>
            <a:ext cx="3362330" cy="2521748"/>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57918" y="785794"/>
            <a:ext cx="2428924" cy="1200329"/>
          </a:xfrm>
          <a:prstGeom prst="rect">
            <a:avLst/>
          </a:prstGeom>
          <a:noFill/>
        </p:spPr>
        <p:txBody>
          <a:bodyPr wrap="square" rtlCol="0">
            <a:spAutoFit/>
          </a:bodyPr>
          <a:lstStyle/>
          <a:p>
            <a:r>
              <a:rPr lang="ru-RU" sz="3600" dirty="0" smtClean="0">
                <a:gradFill>
                  <a:gsLst>
                    <a:gs pos="0">
                      <a:srgbClr val="000082"/>
                    </a:gs>
                    <a:gs pos="30000">
                      <a:srgbClr val="66008F"/>
                    </a:gs>
                    <a:gs pos="64999">
                      <a:srgbClr val="BA0066"/>
                    </a:gs>
                    <a:gs pos="89999">
                      <a:srgbClr val="FF0000"/>
                    </a:gs>
                    <a:gs pos="100000">
                      <a:srgbClr val="FF8200"/>
                    </a:gs>
                  </a:gsLst>
                  <a:lin ang="8100000" scaled="0"/>
                </a:gradFill>
              </a:rPr>
              <a:t>Мелкая моторика</a:t>
            </a:r>
            <a:endParaRPr lang="ru-RU" sz="3600" dirty="0">
              <a:gradFill>
                <a:gsLst>
                  <a:gs pos="0">
                    <a:srgbClr val="000082"/>
                  </a:gs>
                  <a:gs pos="30000">
                    <a:srgbClr val="66008F"/>
                  </a:gs>
                  <a:gs pos="64999">
                    <a:srgbClr val="BA0066"/>
                  </a:gs>
                  <a:gs pos="89999">
                    <a:srgbClr val="FF0000"/>
                  </a:gs>
                  <a:gs pos="100000">
                    <a:srgbClr val="FF8200"/>
                  </a:gs>
                </a:gsLst>
                <a:lin ang="8100000" scaled="0"/>
              </a:gradFill>
            </a:endParaRPr>
          </a:p>
        </p:txBody>
      </p:sp>
      <p:pic>
        <p:nvPicPr>
          <p:cNvPr id="6" name="Рисунок 5" descr="IMG_20160405_103303.jpg"/>
          <p:cNvPicPr>
            <a:picLocks noChangeAspect="1"/>
          </p:cNvPicPr>
          <p:nvPr/>
        </p:nvPicPr>
        <p:blipFill>
          <a:blip r:embed="rId2" cstate="print"/>
          <a:stretch>
            <a:fillRect/>
          </a:stretch>
        </p:blipFill>
        <p:spPr>
          <a:xfrm>
            <a:off x="3714744" y="3214686"/>
            <a:ext cx="5429256" cy="3500462"/>
          </a:xfrm>
          <a:prstGeom prst="rect">
            <a:avLst/>
          </a:prstGeom>
          <a:ln>
            <a:noFill/>
          </a:ln>
          <a:effectLst>
            <a:softEdge rad="112500"/>
          </a:effectLst>
        </p:spPr>
      </p:pic>
      <p:sp>
        <p:nvSpPr>
          <p:cNvPr id="8" name="Заголовок 1"/>
          <p:cNvSpPr>
            <a:spLocks noGrp="1"/>
          </p:cNvSpPr>
          <p:nvPr>
            <p:ph type="title"/>
          </p:nvPr>
        </p:nvSpPr>
        <p:spPr>
          <a:xfrm>
            <a:off x="142844" y="214290"/>
            <a:ext cx="5757874" cy="3214710"/>
          </a:xfrm>
          <a:noFill/>
          <a:ln>
            <a:noFill/>
          </a:ln>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ru-RU" sz="2000" b="1" dirty="0" smtClean="0">
                <a:gradFill>
                  <a:gsLst>
                    <a:gs pos="0">
                      <a:srgbClr val="000000"/>
                    </a:gs>
                    <a:gs pos="20000">
                      <a:srgbClr val="000040"/>
                    </a:gs>
                    <a:gs pos="50000">
                      <a:srgbClr val="400040"/>
                    </a:gs>
                    <a:gs pos="75000">
                      <a:srgbClr val="8F0040"/>
                    </a:gs>
                    <a:gs pos="89999">
                      <a:srgbClr val="F27300"/>
                    </a:gs>
                    <a:gs pos="100000">
                      <a:srgbClr val="FFBF00"/>
                    </a:gs>
                  </a:gsLst>
                  <a:lin ang="16200000" scaled="0"/>
                </a:gradFill>
              </a:rPr>
              <a:t>Дидактические игры </a:t>
            </a:r>
            <a:r>
              <a:rPr lang="ru-RU" sz="2000" b="1" dirty="0" smtClean="0">
                <a:solidFill>
                  <a:srgbClr val="002060"/>
                </a:solidFill>
              </a:rPr>
              <a:t>и </a:t>
            </a:r>
            <a:r>
              <a:rPr lang="ru-RU" sz="2000" b="1" dirty="0" smtClean="0">
                <a:gradFill>
                  <a:gsLst>
                    <a:gs pos="0">
                      <a:srgbClr val="000000"/>
                    </a:gs>
                    <a:gs pos="20000">
                      <a:srgbClr val="000040"/>
                    </a:gs>
                    <a:gs pos="50000">
                      <a:srgbClr val="400040"/>
                    </a:gs>
                    <a:gs pos="75000">
                      <a:srgbClr val="8F0040"/>
                    </a:gs>
                    <a:gs pos="89999">
                      <a:srgbClr val="F27300"/>
                    </a:gs>
                    <a:gs pos="100000">
                      <a:srgbClr val="FFBF00"/>
                    </a:gs>
                  </a:gsLst>
                  <a:lin ang="16200000" scaled="0"/>
                </a:gradFill>
              </a:rPr>
              <a:t>занятия по сенсорному обучению</a:t>
            </a:r>
            <a:r>
              <a:rPr lang="ru-RU" sz="2000" b="1" dirty="0" smtClean="0">
                <a:solidFill>
                  <a:srgbClr val="002060"/>
                </a:solidFill>
              </a:rPr>
              <a:t> дают положительные результаты при условии планомерности их проведения. </a:t>
            </a:r>
            <a:br>
              <a:rPr lang="ru-RU" sz="20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Педагогу при распределении материала необходимо соблюдать принцип последовательности, предусматривающий постепенное усложнение заданий: от элементарных заданий на группировку однородных предметов по величине, форме, цвету до учёта этих признаков и свойств в изобразительной или иной доступной для детей раннего возраста деятельности.</a:t>
            </a:r>
            <a:endParaRPr lang="ru-RU" sz="2000" b="1" dirty="0">
              <a:solidFill>
                <a:srgbClr val="002060"/>
              </a:solidFill>
            </a:endParaRPr>
          </a:p>
        </p:txBody>
      </p:sp>
      <p:pic>
        <p:nvPicPr>
          <p:cNvPr id="9" name="Рисунок 8" descr="sens.jpg"/>
          <p:cNvPicPr>
            <a:picLocks noChangeAspect="1"/>
          </p:cNvPicPr>
          <p:nvPr/>
        </p:nvPicPr>
        <p:blipFill>
          <a:blip r:embed="rId3" cstate="print"/>
          <a:stretch>
            <a:fillRect/>
          </a:stretch>
        </p:blipFill>
        <p:spPr>
          <a:xfrm>
            <a:off x="285720" y="4214818"/>
            <a:ext cx="3143272" cy="2125638"/>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14290"/>
            <a:ext cx="7143800" cy="193899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000" b="1" dirty="0" smtClean="0">
                <a:solidFill>
                  <a:srgbClr val="002060"/>
                </a:solidFill>
              </a:rPr>
              <a:t>Продуктивность занятий во многом зависит от эмоциональности их проведения. Дети этого возраста не способны заставить себя сделать то, что не вызывает интереса, поэтому их успехи зависят не только от доступности материала, но и от заинтересованности. </a:t>
            </a:r>
            <a:endParaRPr lang="ru-RU" sz="2000" b="1" dirty="0">
              <a:solidFill>
                <a:srgbClr val="002060"/>
              </a:solidFill>
            </a:endParaRPr>
          </a:p>
        </p:txBody>
      </p:sp>
      <p:pic>
        <p:nvPicPr>
          <p:cNvPr id="5" name="Рисунок 4" descr="IMG_20160405_103506.jpg"/>
          <p:cNvPicPr>
            <a:picLocks noChangeAspect="1"/>
          </p:cNvPicPr>
          <p:nvPr/>
        </p:nvPicPr>
        <p:blipFill>
          <a:blip r:embed="rId2" cstate="print"/>
          <a:stretch>
            <a:fillRect/>
          </a:stretch>
        </p:blipFill>
        <p:spPr>
          <a:xfrm>
            <a:off x="357158" y="2285992"/>
            <a:ext cx="5500726" cy="3827155"/>
          </a:xfrm>
          <a:prstGeom prst="rect">
            <a:avLst/>
          </a:prstGeom>
          <a:ln>
            <a:noFill/>
          </a:ln>
          <a:effectLst>
            <a:softEdge rad="112500"/>
          </a:effectLst>
        </p:spPr>
      </p:pic>
      <p:pic>
        <p:nvPicPr>
          <p:cNvPr id="8" name="Рисунок 7" descr="6f79ff014cc6edf86fa70d04de83e69a.jpg.jpg"/>
          <p:cNvPicPr>
            <a:picLocks noChangeAspect="1"/>
          </p:cNvPicPr>
          <p:nvPr/>
        </p:nvPicPr>
        <p:blipFill>
          <a:blip r:embed="rId3" cstate="print"/>
          <a:stretch>
            <a:fillRect/>
          </a:stretch>
        </p:blipFill>
        <p:spPr>
          <a:xfrm rot="680752">
            <a:off x="5584275" y="3090604"/>
            <a:ext cx="3345458" cy="2510595"/>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4282" y="393237"/>
            <a:ext cx="7715304"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tab pos="460375" algn="l"/>
              </a:tabLst>
            </a:pPr>
            <a:r>
              <a:rPr lang="ru-RU" sz="2800" dirty="0" smtClean="0">
                <a:gradFill flip="none" rotWithShape="1">
                  <a:gsLst>
                    <a:gs pos="0">
                      <a:srgbClr val="000082"/>
                    </a:gs>
                    <a:gs pos="30000">
                      <a:srgbClr val="66008F"/>
                    </a:gs>
                    <a:gs pos="64999">
                      <a:srgbClr val="BA0066"/>
                    </a:gs>
                    <a:gs pos="89999">
                      <a:srgbClr val="FF0000"/>
                    </a:gs>
                    <a:gs pos="100000">
                      <a:srgbClr val="FF8200"/>
                    </a:gs>
                  </a:gsLst>
                  <a:lin ang="2700000" scaled="1"/>
                  <a:tileRect/>
                </a:gradFill>
                <a:latin typeface="Times New Roman CYR" charset="-52"/>
                <a:ea typeface="Times New Roman" pitchFamily="18" charset="0"/>
                <a:cs typeface="Arial" pitchFamily="34" charset="0"/>
              </a:rPr>
              <a:t>Таким образом, з</a:t>
            </a:r>
            <a:r>
              <a:rPr kumimoji="0" lang="ru-RU" sz="2800" b="0" i="0" u="none" strike="noStrike" cap="none" normalizeH="0" baseline="0" dirty="0" smtClean="0">
                <a:ln>
                  <a:noFill/>
                </a:ln>
                <a:gradFill flip="none" rotWithShape="1">
                  <a:gsLst>
                    <a:gs pos="0">
                      <a:srgbClr val="000082"/>
                    </a:gs>
                    <a:gs pos="30000">
                      <a:srgbClr val="66008F"/>
                    </a:gs>
                    <a:gs pos="64999">
                      <a:srgbClr val="BA0066"/>
                    </a:gs>
                    <a:gs pos="89999">
                      <a:srgbClr val="FF0000"/>
                    </a:gs>
                    <a:gs pos="100000">
                      <a:srgbClr val="FF8200"/>
                    </a:gs>
                  </a:gsLst>
                  <a:lin ang="2700000" scaled="1"/>
                  <a:tileRect/>
                </a:gradFill>
                <a:effectLst/>
                <a:latin typeface="Times New Roman CYR" charset="-52"/>
                <a:ea typeface="Times New Roman" pitchFamily="18" charset="0"/>
                <a:cs typeface="Arial" pitchFamily="34" charset="0"/>
              </a:rPr>
              <a:t>начение сенсорного воспитания состоит в том, </a:t>
            </a:r>
            <a:r>
              <a:rPr kumimoji="0" lang="ru-RU" sz="2800" b="0" i="0" u="none" strike="noStrike" cap="none" normalizeH="0" baseline="0" dirty="0" smtClean="0">
                <a:ln>
                  <a:noFill/>
                </a:ln>
                <a:gradFill flip="none" rotWithShape="1">
                  <a:gsLst>
                    <a:gs pos="0">
                      <a:srgbClr val="000082"/>
                    </a:gs>
                    <a:gs pos="30000">
                      <a:srgbClr val="66008F"/>
                    </a:gs>
                    <a:gs pos="64999">
                      <a:srgbClr val="BA0066"/>
                    </a:gs>
                    <a:gs pos="89999">
                      <a:srgbClr val="FF0000"/>
                    </a:gs>
                    <a:gs pos="100000">
                      <a:srgbClr val="FF8200"/>
                    </a:gs>
                  </a:gsLst>
                  <a:lin ang="2700000" scaled="1"/>
                  <a:tileRect/>
                </a:gradFill>
                <a:effectLst/>
                <a:latin typeface="Times New Roman CYR" charset="-52"/>
                <a:ea typeface="Times New Roman" pitchFamily="18" charset="0"/>
                <a:cs typeface="Arial" pitchFamily="34" charset="0"/>
              </a:rPr>
              <a:t>что</a:t>
            </a:r>
            <a:r>
              <a:rPr kumimoji="0" lang="ru-RU" sz="2800" b="1" i="0" u="none" strike="noStrike" cap="none" normalizeH="0" baseline="0" dirty="0" smtClean="0">
                <a:ln>
                  <a:noFill/>
                </a:ln>
                <a:gradFill flip="none" rotWithShape="1">
                  <a:gsLst>
                    <a:gs pos="0">
                      <a:srgbClr val="000082"/>
                    </a:gs>
                    <a:gs pos="30000">
                      <a:srgbClr val="66008F"/>
                    </a:gs>
                    <a:gs pos="64999">
                      <a:srgbClr val="BA0066"/>
                    </a:gs>
                    <a:gs pos="89999">
                      <a:srgbClr val="FF0000"/>
                    </a:gs>
                    <a:gs pos="100000">
                      <a:srgbClr val="FF8200"/>
                    </a:gs>
                  </a:gsLst>
                  <a:lin ang="2700000" scaled="1"/>
                  <a:tileRect/>
                </a:gradFill>
                <a:effectLst/>
                <a:latin typeface="Times New Roman CYR" charset="-52"/>
                <a:ea typeface="Times New Roman" pitchFamily="18" charset="0"/>
                <a:cs typeface="Arial" pitchFamily="34" charset="0"/>
              </a:rPr>
              <a:t>:</a:t>
            </a:r>
            <a:endParaRPr kumimoji="0" lang="ru-RU" sz="1050" b="0" i="0" u="none" strike="noStrike" cap="none" normalizeH="0" baseline="0" dirty="0" smtClean="0">
              <a:ln>
                <a:noFill/>
              </a:ln>
              <a:gradFill flip="none" rotWithShape="1">
                <a:gsLst>
                  <a:gs pos="0">
                    <a:srgbClr val="000082"/>
                  </a:gs>
                  <a:gs pos="30000">
                    <a:srgbClr val="66008F"/>
                  </a:gs>
                  <a:gs pos="64999">
                    <a:srgbClr val="BA0066"/>
                  </a:gs>
                  <a:gs pos="89999">
                    <a:srgbClr val="FF0000"/>
                  </a:gs>
                  <a:gs pos="100000">
                    <a:srgbClr val="FF8200"/>
                  </a:gs>
                </a:gsLst>
                <a:lin ang="2700000" scaled="1"/>
                <a:tileRect/>
              </a:gra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является основой для интеллектуального развития;</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упорядочивает хаотичные представления ребенка, полученные при взаимодействии с внешним миром;</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развивает наблюдательность;</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готовит к реальной жизни;</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позитивно влияет на эстетическое чувство;</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является основой для развития воображения;</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развивает внимание;</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дает ребенку возможность овладеть новыми способами предметно-познавательной деятельности;</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обеспечивает усвоение сенсорных эталонов;</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обеспечивает освоение навыков учебной деятельности;</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влияет на расширение словарного запаса ребенка;</a:t>
            </a:r>
            <a:endParaRPr kumimoji="0" lang="ru-RU" sz="900" b="0" i="0" u="none" strike="noStrike" cap="none" normalizeH="0" baseline="0" dirty="0" smtClean="0">
              <a:ln>
                <a:noFill/>
              </a:ln>
              <a:solidFill>
                <a:srgbClr val="002060"/>
              </a:solidFill>
              <a:effectLst/>
              <a:latin typeface="Arial" pitchFamily="34" charset="0"/>
              <a:cs typeface="Arial" pitchFamily="34" charset="0"/>
            </a:endParaRPr>
          </a:p>
          <a:p>
            <a:pPr marL="0" marR="0" lvl="0" indent="450850" defTabSz="914400" rtl="0" eaLnBrk="0" fontAlgn="base" latinLnBrk="0" hangingPunct="0">
              <a:lnSpc>
                <a:spcPct val="100000"/>
              </a:lnSpc>
              <a:spcBef>
                <a:spcPct val="0"/>
              </a:spcBef>
              <a:spcAft>
                <a:spcPct val="0"/>
              </a:spcAft>
              <a:buClrTx/>
              <a:buSzTx/>
              <a:buFont typeface="Wingdings" pitchFamily="2" charset="2"/>
              <a:buChar char="§"/>
              <a:tabLst>
                <a:tab pos="460375" algn="l"/>
              </a:tabLst>
            </a:pPr>
            <a:r>
              <a:rPr kumimoji="0" lang="ru-RU" sz="2000"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влияет на развитие зрительной, слуховой, моторной, образной и др. видов памяти</a:t>
            </a:r>
            <a:r>
              <a:rPr kumimoji="0" lang="ru-RU" b="0" i="0" u="none" strike="noStrike" cap="none" normalizeH="0" baseline="0" dirty="0" smtClean="0">
                <a:ln>
                  <a:noFill/>
                </a:ln>
                <a:solidFill>
                  <a:srgbClr val="002060"/>
                </a:solidFill>
                <a:effectLst/>
                <a:latin typeface="Times New Roman CYR" charset="-52"/>
                <a:ea typeface="Times New Roman" pitchFamily="18" charset="0"/>
                <a:cs typeface="Arial" pitchFamily="34" charset="0"/>
              </a:rPr>
              <a:t>.</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928662" y="2643182"/>
            <a:ext cx="735808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gradFill>
                  <a:gsLst>
                    <a:gs pos="0">
                      <a:srgbClr val="000000"/>
                    </a:gs>
                    <a:gs pos="20000">
                      <a:srgbClr val="000040"/>
                    </a:gs>
                    <a:gs pos="50000">
                      <a:srgbClr val="400040"/>
                    </a:gs>
                    <a:gs pos="75000">
                      <a:srgbClr val="8F0040"/>
                    </a:gs>
                    <a:gs pos="89999">
                      <a:srgbClr val="F27300"/>
                    </a:gs>
                    <a:gs pos="100000">
                      <a:srgbClr val="FFBF00"/>
                    </a:gs>
                  </a:gsLst>
                  <a:lin ang="16200000" scaled="0"/>
                </a:gradFill>
                <a:effectLst/>
                <a:latin typeface="Constantia" pitchFamily="18" charset="0"/>
                <a:ea typeface="Times New Roman" pitchFamily="18" charset="0"/>
                <a:cs typeface="Arial" pitchFamily="34" charset="0"/>
              </a:rPr>
              <a:t>Основная задача взрослого в процессе сенсорного воспитания малыша </a:t>
            </a:r>
            <a:r>
              <a:rPr kumimoji="0" lang="ru-RU" b="0" i="0" u="none" strike="noStrike" cap="none" normalizeH="0" baseline="0" dirty="0" smtClean="0">
                <a:ln>
                  <a:no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latin typeface="Constantia" pitchFamily="18" charset="0"/>
                <a:ea typeface="Times New Roman" pitchFamily="18" charset="0"/>
                <a:cs typeface="Arial" pitchFamily="34" charset="0"/>
              </a:rPr>
              <a:t>- накопление разнообразного сенсорного опыта, который на следующих этапах обучения позволит систематизировать накопленные знания, приобрести новые, а также использовать их в разнообразных ситуациях.</a:t>
            </a:r>
            <a:endParaRPr kumimoji="0" lang="ru-RU" sz="900" b="0" i="0" u="none" strike="noStrike" cap="none" normalizeH="0" baseline="0" dirty="0" smtClean="0">
              <a:ln>
                <a:no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effectLst/>
              <a:latin typeface="Constantia"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IMG_20160405_103443.jpg"/>
          <p:cNvPicPr>
            <a:picLocks noChangeAspect="1"/>
          </p:cNvPicPr>
          <p:nvPr/>
        </p:nvPicPr>
        <p:blipFill>
          <a:blip r:embed="rId2" cstate="print"/>
          <a:stretch>
            <a:fillRect/>
          </a:stretch>
        </p:blipFill>
        <p:spPr>
          <a:xfrm rot="21178982">
            <a:off x="334486" y="309368"/>
            <a:ext cx="2857520" cy="21431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IMG_20160405_104235.jpg"/>
          <p:cNvPicPr>
            <a:picLocks noChangeAspect="1"/>
          </p:cNvPicPr>
          <p:nvPr/>
        </p:nvPicPr>
        <p:blipFill>
          <a:blip r:embed="rId3" cstate="print"/>
          <a:stretch>
            <a:fillRect/>
          </a:stretch>
        </p:blipFill>
        <p:spPr>
          <a:xfrm rot="868646">
            <a:off x="5425097" y="305200"/>
            <a:ext cx="2698699" cy="20240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IMG_20160405_102250.jpg"/>
          <p:cNvPicPr>
            <a:picLocks noChangeAspect="1"/>
          </p:cNvPicPr>
          <p:nvPr/>
        </p:nvPicPr>
        <p:blipFill>
          <a:blip r:embed="rId4" cstate="print"/>
          <a:stretch>
            <a:fillRect/>
          </a:stretch>
        </p:blipFill>
        <p:spPr>
          <a:xfrm rot="317664">
            <a:off x="428596" y="4429108"/>
            <a:ext cx="2857520" cy="21431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IMG_20160405_102946.jpg"/>
          <p:cNvPicPr>
            <a:picLocks noChangeAspect="1"/>
          </p:cNvPicPr>
          <p:nvPr/>
        </p:nvPicPr>
        <p:blipFill>
          <a:blip r:embed="rId5" cstate="print"/>
          <a:stretch>
            <a:fillRect/>
          </a:stretch>
        </p:blipFill>
        <p:spPr>
          <a:xfrm rot="20793949">
            <a:off x="5060903" y="4147439"/>
            <a:ext cx="3071802" cy="23038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4986" y="2214554"/>
            <a:ext cx="7474034" cy="2308324"/>
          </a:xfrm>
          <a:prstGeom prst="rect">
            <a:avLst/>
          </a:prstGeom>
          <a:noFill/>
          <a:effectLst>
            <a:innerShdw blurRad="63500" dist="50800" dir="13500000">
              <a:prstClr val="black">
                <a:alpha val="50000"/>
              </a:prstClr>
            </a:innerShdw>
          </a:effectLst>
        </p:spPr>
        <p:txBody>
          <a:bodyPr wrap="square" lIns="91440" tIns="45720" rIns="91440" bIns="45720">
            <a:spAutoFit/>
          </a:bodyPr>
          <a:lstStyle/>
          <a:p>
            <a:pPr algn="ctr"/>
            <a:r>
              <a:rPr lang="ru-RU" sz="7200" b="1" dirty="0" smtClean="0">
                <a:ln w="10541"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Спасибо за внимание</a:t>
            </a:r>
            <a:endParaRPr lang="ru-RU" sz="7200" b="1" dirty="0">
              <a:ln w="10541"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6" presetClass="entr" presetSubtype="0" fill="hold" nodeType="withEffect">
                                  <p:stCondLst>
                                    <p:cond delay="0"/>
                                  </p:stCondLst>
                                  <p:iterate type="lt">
                                    <p:tmPct val="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1450">
                                          <p:stCondLst>
                                            <p:cond delay="0"/>
                                          </p:stCondLst>
                                        </p:cTn>
                                        <p:tgtEl>
                                          <p:spTgt spid="5">
                                            <p:txEl>
                                              <p:pRg st="0" end="0"/>
                                            </p:txEl>
                                          </p:spTgt>
                                        </p:tgtEl>
                                      </p:cBhvr>
                                    </p:animEffect>
                                    <p:anim calcmode="lin" valueType="num">
                                      <p:cBhvr>
                                        <p:cTn id="12" dur="4555"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3" dur="1660"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4" dur="1660" tmFilter="0, 0; 0.125,0.2665; 0.25,0.4; 0.375,0.465; 0.5,0.5;  0.625,0.535; 0.75,0.6; 0.875,0.7335; 1,1">
                                          <p:stCondLst>
                                            <p:cond delay="1660"/>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5" dur="830" tmFilter="0, 0; 0.125,0.2665; 0.25,0.4; 0.375,0.465; 0.5,0.5;  0.625,0.535; 0.75,0.6; 0.875,0.7335; 1,1">
                                          <p:stCondLst>
                                            <p:cond delay="3310"/>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6" dur="410" tmFilter="0, 0; 0.125,0.2665; 0.25,0.4; 0.375,0.465; 0.5,0.5;  0.625,0.535; 0.75,0.6; 0.875,0.7335; 1,1">
                                          <p:stCondLst>
                                            <p:cond delay="4140"/>
                                          </p:stCondLst>
                                        </p:cTn>
                                        <p:tgtEl>
                                          <p:spTgt spid="5">
                                            <p:txEl>
                                              <p:pRg st="0" end="0"/>
                                            </p:txEl>
                                          </p:spTgt>
                                        </p:tgtEl>
                                        <p:attrNameLst>
                                          <p:attrName>ppt_y</p:attrName>
                                        </p:attrNameLst>
                                      </p:cBhvr>
                                      <p:tavLst>
                                        <p:tav tm="0" fmla="#ppt_y-sin(pi*$)/81">
                                          <p:val>
                                            <p:fltVal val="0"/>
                                          </p:val>
                                        </p:tav>
                                        <p:tav tm="100000">
                                          <p:val>
                                            <p:fltVal val="1"/>
                                          </p:val>
                                        </p:tav>
                                      </p:tavLst>
                                    </p:anim>
                                    <p:animScale>
                                      <p:cBhvr>
                                        <p:cTn id="17" dur="65">
                                          <p:stCondLst>
                                            <p:cond delay="1625"/>
                                          </p:stCondLst>
                                        </p:cTn>
                                        <p:tgtEl>
                                          <p:spTgt spid="5">
                                            <p:txEl>
                                              <p:pRg st="0" end="0"/>
                                            </p:txEl>
                                          </p:spTgt>
                                        </p:tgtEl>
                                      </p:cBhvr>
                                      <p:to x="100000" y="60000"/>
                                    </p:animScale>
                                    <p:animScale>
                                      <p:cBhvr>
                                        <p:cTn id="18" dur="415" decel="50000">
                                          <p:stCondLst>
                                            <p:cond delay="1690"/>
                                          </p:stCondLst>
                                        </p:cTn>
                                        <p:tgtEl>
                                          <p:spTgt spid="5">
                                            <p:txEl>
                                              <p:pRg st="0" end="0"/>
                                            </p:txEl>
                                          </p:spTgt>
                                        </p:tgtEl>
                                      </p:cBhvr>
                                      <p:to x="100000" y="100000"/>
                                    </p:animScale>
                                    <p:animScale>
                                      <p:cBhvr>
                                        <p:cTn id="19" dur="65">
                                          <p:stCondLst>
                                            <p:cond delay="3280"/>
                                          </p:stCondLst>
                                        </p:cTn>
                                        <p:tgtEl>
                                          <p:spTgt spid="5">
                                            <p:txEl>
                                              <p:pRg st="0" end="0"/>
                                            </p:txEl>
                                          </p:spTgt>
                                        </p:tgtEl>
                                      </p:cBhvr>
                                      <p:to x="100000" y="80000"/>
                                    </p:animScale>
                                    <p:animScale>
                                      <p:cBhvr>
                                        <p:cTn id="20" dur="415" decel="50000">
                                          <p:stCondLst>
                                            <p:cond delay="3345"/>
                                          </p:stCondLst>
                                        </p:cTn>
                                        <p:tgtEl>
                                          <p:spTgt spid="5">
                                            <p:txEl>
                                              <p:pRg st="0" end="0"/>
                                            </p:txEl>
                                          </p:spTgt>
                                        </p:tgtEl>
                                      </p:cBhvr>
                                      <p:to x="100000" y="100000"/>
                                    </p:animScale>
                                    <p:animScale>
                                      <p:cBhvr>
                                        <p:cTn id="21" dur="65">
                                          <p:stCondLst>
                                            <p:cond delay="4105"/>
                                          </p:stCondLst>
                                        </p:cTn>
                                        <p:tgtEl>
                                          <p:spTgt spid="5">
                                            <p:txEl>
                                              <p:pRg st="0" end="0"/>
                                            </p:txEl>
                                          </p:spTgt>
                                        </p:tgtEl>
                                      </p:cBhvr>
                                      <p:to x="100000" y="90000"/>
                                    </p:animScale>
                                    <p:animScale>
                                      <p:cBhvr>
                                        <p:cTn id="22" dur="415" decel="50000">
                                          <p:stCondLst>
                                            <p:cond delay="4170"/>
                                          </p:stCondLst>
                                        </p:cTn>
                                        <p:tgtEl>
                                          <p:spTgt spid="5">
                                            <p:txEl>
                                              <p:pRg st="0" end="0"/>
                                            </p:txEl>
                                          </p:spTgt>
                                        </p:tgtEl>
                                      </p:cBhvr>
                                      <p:to x="100000" y="100000"/>
                                    </p:animScale>
                                    <p:animScale>
                                      <p:cBhvr>
                                        <p:cTn id="23" dur="65">
                                          <p:stCondLst>
                                            <p:cond delay="4520"/>
                                          </p:stCondLst>
                                        </p:cTn>
                                        <p:tgtEl>
                                          <p:spTgt spid="5">
                                            <p:txEl>
                                              <p:pRg st="0" end="0"/>
                                            </p:txEl>
                                          </p:spTgt>
                                        </p:tgtEl>
                                      </p:cBhvr>
                                      <p:to x="100000" y="95000"/>
                                    </p:animScale>
                                    <p:animScale>
                                      <p:cBhvr>
                                        <p:cTn id="24" dur="415" decel="50000">
                                          <p:stCondLst>
                                            <p:cond delay="4585"/>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878" y="214290"/>
            <a:ext cx="8501122" cy="1077218"/>
          </a:xfrm>
          <a:prstGeom prst="rect">
            <a:avLst/>
          </a:prstGeom>
          <a:noFill/>
        </p:spPr>
        <p:txBody>
          <a:bodyPr wrap="square" rtlCol="0">
            <a:spAutoFit/>
          </a:bodyPr>
          <a:lstStyle/>
          <a:p>
            <a:r>
              <a:rPr lang="ru-RU" sz="3200" dirty="0" smtClean="0">
                <a:gradFill>
                  <a:gsLst>
                    <a:gs pos="0">
                      <a:srgbClr val="000082"/>
                    </a:gs>
                    <a:gs pos="30000">
                      <a:srgbClr val="66008F"/>
                    </a:gs>
                    <a:gs pos="64999">
                      <a:srgbClr val="BA0066"/>
                    </a:gs>
                    <a:gs pos="89999">
                      <a:srgbClr val="FF0000"/>
                    </a:gs>
                    <a:gs pos="100000">
                      <a:srgbClr val="FF8200"/>
                    </a:gs>
                  </a:gsLst>
                  <a:lin ang="8100000" scaled="0"/>
                </a:gradFill>
              </a:rPr>
              <a:t>Требования программы по сенсорному воспитанию с 2 до 4 лет</a:t>
            </a:r>
            <a:endParaRPr lang="ru-RU" sz="3200" dirty="0">
              <a:gradFill>
                <a:gsLst>
                  <a:gs pos="0">
                    <a:srgbClr val="000082"/>
                  </a:gs>
                  <a:gs pos="30000">
                    <a:srgbClr val="66008F"/>
                  </a:gs>
                  <a:gs pos="64999">
                    <a:srgbClr val="BA0066"/>
                  </a:gs>
                  <a:gs pos="89999">
                    <a:srgbClr val="FF0000"/>
                  </a:gs>
                  <a:gs pos="100000">
                    <a:srgbClr val="FF8200"/>
                  </a:gs>
                </a:gsLst>
                <a:lin ang="8100000" scaled="0"/>
              </a:gradFill>
            </a:endParaRPr>
          </a:p>
        </p:txBody>
      </p:sp>
      <p:sp>
        <p:nvSpPr>
          <p:cNvPr id="6" name="TextBox 5"/>
          <p:cNvSpPr txBox="1"/>
          <p:nvPr/>
        </p:nvSpPr>
        <p:spPr>
          <a:xfrm>
            <a:off x="357158" y="1357298"/>
            <a:ext cx="8501122" cy="5509200"/>
          </a:xfrm>
          <a:prstGeom prst="rect">
            <a:avLst/>
          </a:prstGeom>
          <a:noFill/>
        </p:spPr>
        <p:txBody>
          <a:bodyPr wrap="square" rtlCol="0">
            <a:spAutoFit/>
          </a:bodyPr>
          <a:lstStyle/>
          <a:p>
            <a:pPr>
              <a:buClr>
                <a:srgbClr val="C00000"/>
              </a:buClr>
              <a:buFont typeface="Wingdings" pitchFamily="2" charset="2"/>
              <a:buChar char="Ø"/>
            </a:pPr>
            <a:r>
              <a:rPr lang="ru-RU" sz="1600" b="1" dirty="0" smtClean="0">
                <a:solidFill>
                  <a:srgbClr val="002060"/>
                </a:solidFill>
              </a:rPr>
              <a:t>Ориентироваться в 6 цветах, называть их, подбирать по образцу;</a:t>
            </a:r>
          </a:p>
          <a:p>
            <a:pPr>
              <a:buClr>
                <a:srgbClr val="C00000"/>
              </a:buClr>
            </a:pPr>
            <a:endParaRPr lang="ru-RU" sz="1600" b="1" dirty="0" smtClean="0">
              <a:solidFill>
                <a:srgbClr val="002060"/>
              </a:solidFill>
            </a:endParaRPr>
          </a:p>
          <a:p>
            <a:pPr>
              <a:buClr>
                <a:srgbClr val="C00000"/>
              </a:buClr>
              <a:buFont typeface="Wingdings" pitchFamily="2" charset="2"/>
              <a:buChar char="Ø"/>
            </a:pPr>
            <a:r>
              <a:rPr lang="ru-RU" sz="1600" b="1" dirty="0" smtClean="0">
                <a:solidFill>
                  <a:srgbClr val="002060"/>
                </a:solidFill>
              </a:rPr>
              <a:t>Ориентироваться в трех и более контрастных величинах;</a:t>
            </a:r>
          </a:p>
          <a:p>
            <a:pPr>
              <a:buClr>
                <a:srgbClr val="C00000"/>
              </a:buClr>
            </a:pPr>
            <a:endParaRPr lang="ru-RU" sz="1600" b="1" dirty="0" smtClean="0">
              <a:solidFill>
                <a:srgbClr val="002060"/>
              </a:solidFill>
            </a:endParaRPr>
          </a:p>
          <a:p>
            <a:pPr>
              <a:buClr>
                <a:srgbClr val="C00000"/>
              </a:buClr>
              <a:buFont typeface="Wingdings" pitchFamily="2" charset="2"/>
              <a:buChar char="Ø"/>
            </a:pPr>
            <a:r>
              <a:rPr lang="ru-RU" sz="1600" b="1" dirty="0" smtClean="0">
                <a:solidFill>
                  <a:srgbClr val="002060"/>
                </a:solidFill>
              </a:rPr>
              <a:t>Собирать пирамидку из 5-8 колец разной величины;</a:t>
            </a:r>
          </a:p>
          <a:p>
            <a:pPr>
              <a:buClr>
                <a:srgbClr val="C00000"/>
              </a:buClr>
              <a:buFont typeface="Wingdings" pitchFamily="2" charset="2"/>
              <a:buChar char="Ø"/>
            </a:pPr>
            <a:endParaRPr lang="ru-RU" sz="1600" b="1" dirty="0" smtClean="0">
              <a:solidFill>
                <a:srgbClr val="002060"/>
              </a:solidFill>
            </a:endParaRPr>
          </a:p>
          <a:p>
            <a:pPr>
              <a:buClr>
                <a:srgbClr val="C00000"/>
              </a:buClr>
              <a:buFont typeface="Wingdings" pitchFamily="2" charset="2"/>
              <a:buChar char="Ø"/>
            </a:pPr>
            <a:r>
              <a:rPr lang="ru-RU" sz="1600" b="1" dirty="0" smtClean="0">
                <a:solidFill>
                  <a:srgbClr val="002060"/>
                </a:solidFill>
              </a:rPr>
              <a:t>Соотносить конфигурацию объемной</a:t>
            </a:r>
          </a:p>
          <a:p>
            <a:pPr>
              <a:buClr>
                <a:srgbClr val="C00000"/>
              </a:buClr>
            </a:pPr>
            <a:r>
              <a:rPr lang="ru-RU" sz="1600" b="1" dirty="0" smtClean="0">
                <a:solidFill>
                  <a:srgbClr val="002060"/>
                </a:solidFill>
              </a:rPr>
              <a:t>геометрической фигуры с плоскостным изображением, накладывать на образец ;</a:t>
            </a:r>
          </a:p>
          <a:p>
            <a:pPr>
              <a:buClr>
                <a:srgbClr val="C00000"/>
              </a:buClr>
            </a:pPr>
            <a:endParaRPr lang="ru-RU" sz="1600" b="1" dirty="0" smtClean="0">
              <a:solidFill>
                <a:srgbClr val="002060"/>
              </a:solidFill>
            </a:endParaRPr>
          </a:p>
          <a:p>
            <a:pPr>
              <a:buClr>
                <a:srgbClr val="C00000"/>
              </a:buClr>
              <a:buFont typeface="Wingdings" pitchFamily="2" charset="2"/>
              <a:buChar char="Ø"/>
            </a:pPr>
            <a:r>
              <a:rPr lang="ru-RU" sz="1600" b="1" dirty="0" smtClean="0">
                <a:solidFill>
                  <a:srgbClr val="002060"/>
                </a:solidFill>
              </a:rPr>
              <a:t>Составлять целое из 4-х частей разрезанных;</a:t>
            </a:r>
          </a:p>
          <a:p>
            <a:pPr>
              <a:buClr>
                <a:srgbClr val="C00000"/>
              </a:buClr>
              <a:buFont typeface="Wingdings" pitchFamily="2" charset="2"/>
              <a:buChar char="Ø"/>
            </a:pPr>
            <a:endParaRPr lang="ru-RU" sz="1600" b="1" dirty="0" smtClean="0">
              <a:solidFill>
                <a:srgbClr val="002060"/>
              </a:solidFill>
            </a:endParaRPr>
          </a:p>
          <a:p>
            <a:pPr>
              <a:buClr>
                <a:srgbClr val="C00000"/>
              </a:buClr>
              <a:buFont typeface="Wingdings" pitchFamily="2" charset="2"/>
              <a:buChar char="Ø"/>
            </a:pPr>
            <a:r>
              <a:rPr lang="ru-RU" sz="1600" b="1" dirty="0" smtClean="0">
                <a:solidFill>
                  <a:srgbClr val="002060"/>
                </a:solidFill>
              </a:rPr>
              <a:t>Различать предметы по форме;</a:t>
            </a:r>
          </a:p>
          <a:p>
            <a:pPr>
              <a:buClr>
                <a:srgbClr val="C00000"/>
              </a:buClr>
              <a:buFont typeface="Wingdings" pitchFamily="2" charset="2"/>
              <a:buChar char="Ø"/>
            </a:pPr>
            <a:endParaRPr lang="ru-RU" sz="1600" b="1" dirty="0" smtClean="0">
              <a:solidFill>
                <a:srgbClr val="002060"/>
              </a:solidFill>
            </a:endParaRPr>
          </a:p>
          <a:p>
            <a:pPr>
              <a:buClr>
                <a:srgbClr val="C00000"/>
              </a:buClr>
              <a:buFont typeface="Wingdings" pitchFamily="2" charset="2"/>
              <a:buChar char="Ø"/>
            </a:pPr>
            <a:r>
              <a:rPr lang="ru-RU" sz="1600" b="1" dirty="0" smtClean="0">
                <a:solidFill>
                  <a:srgbClr val="002060"/>
                </a:solidFill>
              </a:rPr>
              <a:t>Ориентироваться в соотношении плоскостных фигур;</a:t>
            </a:r>
          </a:p>
          <a:p>
            <a:pPr>
              <a:buClr>
                <a:srgbClr val="C00000"/>
              </a:buClr>
              <a:buFont typeface="Wingdings" pitchFamily="2" charset="2"/>
              <a:buChar char="Ø"/>
            </a:pPr>
            <a:endParaRPr lang="ru-RU" sz="1600" b="1" dirty="0" smtClean="0">
              <a:solidFill>
                <a:srgbClr val="002060"/>
              </a:solidFill>
            </a:endParaRPr>
          </a:p>
          <a:p>
            <a:pPr>
              <a:buClr>
                <a:srgbClr val="C00000"/>
              </a:buClr>
              <a:buFont typeface="Wingdings" pitchFamily="2" charset="2"/>
              <a:buChar char="Ø"/>
            </a:pPr>
            <a:r>
              <a:rPr lang="ru-RU" sz="1600" b="1" dirty="0" smtClean="0">
                <a:solidFill>
                  <a:srgbClr val="002060"/>
                </a:solidFill>
              </a:rPr>
              <a:t>Сравнивать, соотносить, группировать однородные предметы по цвету, форме, величине;</a:t>
            </a:r>
          </a:p>
          <a:p>
            <a:pPr>
              <a:buClr>
                <a:srgbClr val="C00000"/>
              </a:buClr>
              <a:buFont typeface="Wingdings" pitchFamily="2" charset="2"/>
              <a:buChar char="Ø"/>
            </a:pPr>
            <a:endParaRPr lang="ru-RU" sz="1600" b="1" dirty="0" smtClean="0">
              <a:solidFill>
                <a:srgbClr val="002060"/>
              </a:solidFill>
            </a:endParaRPr>
          </a:p>
          <a:p>
            <a:pPr>
              <a:buClr>
                <a:srgbClr val="C00000"/>
              </a:buClr>
              <a:buFont typeface="Wingdings" pitchFamily="2" charset="2"/>
              <a:buChar char="Ø"/>
            </a:pPr>
            <a:r>
              <a:rPr lang="ru-RU" sz="1600" b="1" dirty="0" smtClean="0">
                <a:solidFill>
                  <a:srgbClr val="002060"/>
                </a:solidFill>
              </a:rPr>
              <a:t>Выделять формы предметов, обводя их по контуру то одной, то другой рукой;</a:t>
            </a:r>
          </a:p>
          <a:p>
            <a:pPr>
              <a:buClr>
                <a:srgbClr val="C00000"/>
              </a:buClr>
              <a:buFont typeface="Wingdings" pitchFamily="2" charset="2"/>
              <a:buChar char="Ø"/>
            </a:pPr>
            <a:endParaRPr lang="ru-RU" sz="1600" b="1" dirty="0" smtClean="0">
              <a:solidFill>
                <a:srgbClr val="002060"/>
              </a:solidFill>
            </a:endParaRPr>
          </a:p>
          <a:p>
            <a:pPr>
              <a:buClr>
                <a:srgbClr val="C00000"/>
              </a:buClr>
              <a:buFont typeface="Wingdings" pitchFamily="2" charset="2"/>
              <a:buChar char="Ø"/>
            </a:pPr>
            <a:r>
              <a:rPr lang="ru-RU" sz="1600" b="1" dirty="0" smtClean="0">
                <a:solidFill>
                  <a:srgbClr val="002060"/>
                </a:solidFill>
              </a:rPr>
              <a:t>В рамках листа проводить вертикальные, горизонтальные, округлые, короткие и длинные линии;</a:t>
            </a:r>
            <a:endParaRPr lang="ru-RU" sz="1600" b="1" dirty="0">
              <a:solidFill>
                <a:srgbClr val="00206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2000"/>
                                        <p:tgtEl>
                                          <p:spTgt spid="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2000"/>
                                        <p:tgtEl>
                                          <p:spTgt spid="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2000"/>
                                        <p:tgtEl>
                                          <p:spTgt spid="6">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fade">
                                      <p:cBhvr>
                                        <p:cTn id="22" dur="2000"/>
                                        <p:tgtEl>
                                          <p:spTgt spid="6">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Effect transition="in" filter="fade">
                                      <p:cBhvr>
                                        <p:cTn id="25" dur="2000"/>
                                        <p:tgtEl>
                                          <p:spTgt spid="6">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3" end="13"/>
                                            </p:txEl>
                                          </p:spTgt>
                                        </p:tgtEl>
                                        <p:attrNameLst>
                                          <p:attrName>style.visibility</p:attrName>
                                        </p:attrNameLst>
                                      </p:cBhvr>
                                      <p:to>
                                        <p:strVal val="visible"/>
                                      </p:to>
                                    </p:set>
                                    <p:animEffect transition="in" filter="fade">
                                      <p:cBhvr>
                                        <p:cTn id="28" dur="2000"/>
                                        <p:tgtEl>
                                          <p:spTgt spid="6">
                                            <p:txEl>
                                              <p:pRg st="13" end="1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15" end="15"/>
                                            </p:txEl>
                                          </p:spTgt>
                                        </p:tgtEl>
                                        <p:attrNameLst>
                                          <p:attrName>style.visibility</p:attrName>
                                        </p:attrNameLst>
                                      </p:cBhvr>
                                      <p:to>
                                        <p:strVal val="visible"/>
                                      </p:to>
                                    </p:set>
                                    <p:animEffect transition="in" filter="fade">
                                      <p:cBhvr>
                                        <p:cTn id="31" dur="2000"/>
                                        <p:tgtEl>
                                          <p:spTgt spid="6">
                                            <p:txEl>
                                              <p:pRg st="15" end="1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7" end="17"/>
                                            </p:txEl>
                                          </p:spTgt>
                                        </p:tgtEl>
                                        <p:attrNameLst>
                                          <p:attrName>style.visibility</p:attrName>
                                        </p:attrNameLst>
                                      </p:cBhvr>
                                      <p:to>
                                        <p:strVal val="visible"/>
                                      </p:to>
                                    </p:set>
                                    <p:animEffect transition="in" filter="fade">
                                      <p:cBhvr>
                                        <p:cTn id="34" dur="2000"/>
                                        <p:tgtEl>
                                          <p:spTgt spid="6">
                                            <p:txEl>
                                              <p:pRg st="17" end="1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19" end="19"/>
                                            </p:txEl>
                                          </p:spTgt>
                                        </p:tgtEl>
                                        <p:attrNameLst>
                                          <p:attrName>style.visibility</p:attrName>
                                        </p:attrNameLst>
                                      </p:cBhvr>
                                      <p:to>
                                        <p:strVal val="visible"/>
                                      </p:to>
                                    </p:set>
                                    <p:animEffect transition="in" filter="fade">
                                      <p:cBhvr>
                                        <p:cTn id="37" dur="2000"/>
                                        <p:tgtEl>
                                          <p:spTgt spid="6">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071942"/>
            <a:ext cx="8429684" cy="2428892"/>
          </a:xfrm>
        </p:spPr>
        <p:txBody>
          <a:bodyPr>
            <a:noAutofit/>
          </a:bodyPr>
          <a:lstStyle/>
          <a:p>
            <a:pPr algn="l"/>
            <a:r>
              <a:rPr lang="ru-RU" sz="16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mn-lt"/>
              </a:rPr>
              <a:t>С древних времен считается, что выдающийся талант - это прежде всего наследственность, каприз природы. Когда нам говорят, что Моцарт дал свой первый концерт в возрасте трех лет или что Джон </a:t>
            </a:r>
            <a:r>
              <a:rPr lang="ru-RU" sz="16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mn-lt"/>
              </a:rPr>
              <a:t>Стюарт Милл читал классическую литературу по-латыни в этом же возрасте, большинство реагирует просто: "Конечно, они же гении". </a:t>
            </a:r>
            <a:br>
              <a:rPr lang="ru-RU" sz="16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mn-lt"/>
              </a:rPr>
            </a:br>
            <a:r>
              <a:rPr lang="ru-RU" sz="16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mn-lt"/>
              </a:rPr>
              <a:t/>
            </a:r>
            <a:br>
              <a:rPr lang="ru-RU" sz="16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mn-lt"/>
              </a:rPr>
            </a:br>
            <a:r>
              <a:rPr lang="ru-RU" sz="16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latin typeface="+mn-lt"/>
              </a:rPr>
              <a:t>Однако подробный анализ ранних лет жизни и Моцарта и Милла  говорит о том, что их строго воспитывали отцы, которые хотели сделать своих детей выдающимися. Я предполагаю, что ни Моцарт, ни Милл не были рождены гениями, их талант развился максимально благодаря тому, что им с самого раннего детства создали благоприятные условия и дали прекрасное образование. </a:t>
            </a:r>
            <a:r>
              <a:rPr lang="ru-RU" sz="1400" dirty="0" smtClean="0">
                <a:latin typeface="+mn-lt"/>
              </a:rPr>
              <a:t/>
            </a:r>
            <a:br>
              <a:rPr lang="ru-RU" sz="1400" dirty="0" smtClean="0">
                <a:latin typeface="+mn-lt"/>
              </a:rPr>
            </a:br>
            <a:endParaRPr lang="ru-RU" sz="1400" dirty="0">
              <a:latin typeface="+mn-lt"/>
            </a:endParaRPr>
          </a:p>
        </p:txBody>
      </p:sp>
      <p:pic>
        <p:nvPicPr>
          <p:cNvPr id="4" name="Рисунок 3" descr="www.GetBg.net_3D-graphics_Baby_joys_020203_.jpg"/>
          <p:cNvPicPr>
            <a:picLocks noChangeAspect="1"/>
          </p:cNvPicPr>
          <p:nvPr/>
        </p:nvPicPr>
        <p:blipFill>
          <a:blip r:embed="rId2" cstate="print"/>
          <a:stretch>
            <a:fillRect/>
          </a:stretch>
        </p:blipFill>
        <p:spPr>
          <a:xfrm>
            <a:off x="1714480" y="285728"/>
            <a:ext cx="5072098" cy="3304008"/>
          </a:xfrm>
          <a:prstGeom prst="rect">
            <a:avLst/>
          </a:prstGeom>
          <a:ln>
            <a:noFill/>
          </a:ln>
          <a:effectLst>
            <a:outerShdw blurRad="190500" algn="tl" rotWithShape="0">
              <a:srgbClr val="000000">
                <a:alpha val="70000"/>
              </a:srgbClr>
            </a:outerShdw>
          </a:effectLst>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5357850" cy="5538806"/>
          </a:xfrm>
        </p:spPr>
        <p:txBody>
          <a:bodyPr>
            <a:normAutofit fontScale="47500" lnSpcReduction="20000"/>
          </a:bodyPr>
          <a:lstStyle/>
          <a:p>
            <a:pPr>
              <a:buNone/>
            </a:pPr>
            <a:r>
              <a:rPr lang="ru-RU" sz="3800" dirty="0" smtClean="0">
                <a:solidFill>
                  <a:srgbClr val="002060"/>
                </a:solidFill>
              </a:rPr>
              <a:t>       Если </a:t>
            </a:r>
            <a:r>
              <a:rPr lang="ru-RU" sz="3800" dirty="0" smtClean="0">
                <a:solidFill>
                  <a:srgbClr val="002060"/>
                </a:solidFill>
              </a:rPr>
              <a:t>новорожденный воспитывается в среде, изначально чуждой его природе, у него нет шансов развиваться полностью в дальнейшем. </a:t>
            </a:r>
            <a:endParaRPr lang="ru-RU" sz="3800" dirty="0" smtClean="0">
              <a:solidFill>
                <a:srgbClr val="002060"/>
              </a:solidFill>
            </a:endParaRPr>
          </a:p>
          <a:p>
            <a:pPr>
              <a:buNone/>
            </a:pPr>
            <a:r>
              <a:rPr lang="ru-RU" sz="3800" dirty="0" smtClean="0">
                <a:solidFill>
                  <a:srgbClr val="002060"/>
                </a:solidFill>
              </a:rPr>
              <a:t>       Самый </a:t>
            </a:r>
            <a:r>
              <a:rPr lang="ru-RU" sz="3800" dirty="0" smtClean="0">
                <a:solidFill>
                  <a:srgbClr val="002060"/>
                </a:solidFill>
              </a:rPr>
              <a:t>яркий пример - история "волчьих девочек", </a:t>
            </a:r>
            <a:r>
              <a:rPr lang="ru-RU" sz="3800" dirty="0" err="1" smtClean="0">
                <a:solidFill>
                  <a:srgbClr val="002060"/>
                </a:solidFill>
              </a:rPr>
              <a:t>Амалы</a:t>
            </a:r>
            <a:r>
              <a:rPr lang="ru-RU" sz="3800" dirty="0" smtClean="0">
                <a:solidFill>
                  <a:srgbClr val="002060"/>
                </a:solidFill>
              </a:rPr>
              <a:t> и </a:t>
            </a:r>
            <a:r>
              <a:rPr lang="ru-RU" sz="3800" dirty="0" err="1" smtClean="0">
                <a:solidFill>
                  <a:srgbClr val="002060"/>
                </a:solidFill>
              </a:rPr>
              <a:t>Камалы</a:t>
            </a:r>
            <a:r>
              <a:rPr lang="ru-RU" sz="3800" dirty="0" smtClean="0">
                <a:solidFill>
                  <a:srgbClr val="002060"/>
                </a:solidFill>
              </a:rPr>
              <a:t>, найденных в 1920-е годы в пещере к юго-западу от Калькутты (Индия) миссионером и его женой</a:t>
            </a:r>
            <a:r>
              <a:rPr lang="ru-RU" sz="3800" dirty="0" smtClean="0">
                <a:solidFill>
                  <a:srgbClr val="002060"/>
                </a:solidFill>
              </a:rPr>
              <a:t>.</a:t>
            </a:r>
          </a:p>
          <a:p>
            <a:pPr>
              <a:buNone/>
            </a:pPr>
            <a:r>
              <a:rPr lang="ru-RU" sz="3800" dirty="0" smtClean="0">
                <a:solidFill>
                  <a:srgbClr val="002060"/>
                </a:solidFill>
              </a:rPr>
              <a:t>       Они </a:t>
            </a:r>
            <a:r>
              <a:rPr lang="ru-RU" sz="3800" dirty="0" smtClean="0">
                <a:solidFill>
                  <a:srgbClr val="002060"/>
                </a:solidFill>
              </a:rPr>
              <a:t>приложили все усилия, чтобы вернуть детям, воспитанным волками, человеческий облик, но все усилия оказались напрасны. Принято считать само собой разумеющимся, что ребенок, рожденный человеком, - человек, а детеныш волка - волк. </a:t>
            </a:r>
            <a:endParaRPr lang="ru-RU" sz="3800" dirty="0" smtClean="0">
              <a:solidFill>
                <a:srgbClr val="002060"/>
              </a:solidFill>
            </a:endParaRPr>
          </a:p>
          <a:p>
            <a:pPr>
              <a:buNone/>
            </a:pPr>
            <a:r>
              <a:rPr lang="ru-RU" sz="3800" dirty="0" smtClean="0">
                <a:solidFill>
                  <a:srgbClr val="002060"/>
                </a:solidFill>
              </a:rPr>
              <a:t>       Однако </a:t>
            </a:r>
            <a:r>
              <a:rPr lang="ru-RU" sz="3800" dirty="0" smtClean="0">
                <a:solidFill>
                  <a:srgbClr val="002060"/>
                </a:solidFill>
              </a:rPr>
              <a:t>у этих девочек и в человеческих условиях продолжали проявляться волчьи повадки. Получается, что образование и окружающая среда, в которую попадает ребенок после рождения, скорее всего и определяет, кем он станет - человеком или волком! </a:t>
            </a:r>
          </a:p>
          <a:p>
            <a:pPr>
              <a:buNone/>
            </a:pPr>
            <a:endParaRPr lang="ru-RU" dirty="0"/>
          </a:p>
        </p:txBody>
      </p:sp>
      <p:pic>
        <p:nvPicPr>
          <p:cNvPr id="4" name="Рисунок 3" descr="1358191458_psihologiya_tsveta.jpg"/>
          <p:cNvPicPr>
            <a:picLocks noChangeAspect="1"/>
          </p:cNvPicPr>
          <p:nvPr/>
        </p:nvPicPr>
        <p:blipFill>
          <a:blip r:embed="rId2" cstate="print"/>
          <a:stretch>
            <a:fillRect/>
          </a:stretch>
        </p:blipFill>
        <p:spPr>
          <a:xfrm>
            <a:off x="6215074" y="1857364"/>
            <a:ext cx="2333625" cy="2857500"/>
          </a:xfrm>
          <a:prstGeom prst="rect">
            <a:avLst/>
          </a:prstGeom>
          <a:ln>
            <a:noFill/>
          </a:ln>
          <a:effectLst>
            <a:softEdge rad="112500"/>
          </a:effectLst>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2143140"/>
          </a:xfrm>
        </p:spPr>
        <p:txBody>
          <a:bodyPr>
            <a:noAutofit/>
          </a:bodyPr>
          <a:lstStyle/>
          <a:p>
            <a:pPr algn="l"/>
            <a: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Человеческий мозг насчитывает примерно 1,4 миллиарда клеток, но у новорожденного большинство из них еще не задействовано. </a:t>
            </a:r>
            <a: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
            </a:r>
            <a:b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br>
            <a: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
            </a:r>
            <a:b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br>
            <a: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Таким образом, если в первые три года не образовалась прочная база, бесполезно учить, как ее использовать. Это все равно, что пытаться достигнуть хороших результатов, работая на плохом компьютере. </a:t>
            </a:r>
            <a:r>
              <a:rPr lang="ru-RU" sz="2000" dirty="0" smtClean="0"/>
              <a:t/>
            </a:r>
            <a:br>
              <a:rPr lang="ru-RU" sz="2000" dirty="0" smtClean="0"/>
            </a:br>
            <a:endParaRPr lang="ru-RU" sz="2000" dirty="0"/>
          </a:p>
        </p:txBody>
      </p:sp>
      <p:pic>
        <p:nvPicPr>
          <p:cNvPr id="4" name="Рисунок 3" descr="depositphotos_30213095-Brain-speech-bubble.jpg"/>
          <p:cNvPicPr>
            <a:picLocks noChangeAspect="1"/>
          </p:cNvPicPr>
          <p:nvPr/>
        </p:nvPicPr>
        <p:blipFill>
          <a:blip r:embed="rId2" cstate="print"/>
          <a:stretch>
            <a:fillRect/>
          </a:stretch>
        </p:blipFill>
        <p:spPr>
          <a:xfrm>
            <a:off x="2285984" y="3071810"/>
            <a:ext cx="4000528" cy="32861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786190"/>
            <a:ext cx="8229600" cy="2653474"/>
          </a:xfrm>
        </p:spPr>
        <p:txBody>
          <a:bodyPr>
            <a:noAutofit/>
          </a:bodyPr>
          <a:lstStyle/>
          <a:p>
            <a:pPr algn="l"/>
            <a: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Познание окружающего мира начинается с восприятия предметов и явлений. Все другие формы познания - запоминание, мышление, воображение - строятся на основе образов восприятия, являются результатом их </a:t>
            </a:r>
            <a: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переработки.</a:t>
            </a:r>
            <a:b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br>
            <a: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Поэтому </a:t>
            </a:r>
            <a: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нормальное развитие ребенка невозможно без опоры на полноценное восприятие. Восприятие - это непосредственное, чувственное отражение действительности в сознании, способность воспринимать, различать и усваивать явления внешнего </a:t>
            </a:r>
            <a:r>
              <a:rPr lang="ru-RU" sz="20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мира</a:t>
            </a:r>
            <a:r>
              <a:rPr lang="ru-RU" sz="2000" dirty="0" smtClean="0"/>
              <a:t>.</a:t>
            </a:r>
            <a:r>
              <a:rPr lang="ru-RU" sz="2000" dirty="0" smtClean="0"/>
              <a:t/>
            </a:r>
            <a:br>
              <a:rPr lang="ru-RU" sz="2000" dirty="0" smtClean="0"/>
            </a:br>
            <a:endParaRPr lang="ru-RU" sz="2000" dirty="0"/>
          </a:p>
        </p:txBody>
      </p:sp>
      <p:pic>
        <p:nvPicPr>
          <p:cNvPr id="5" name="Рисунок 4" descr="rebenok-poznaet-mir.jpg"/>
          <p:cNvPicPr>
            <a:picLocks noChangeAspect="1"/>
          </p:cNvPicPr>
          <p:nvPr/>
        </p:nvPicPr>
        <p:blipFill>
          <a:blip r:embed="rId2" cstate="print"/>
          <a:stretch>
            <a:fillRect/>
          </a:stretch>
        </p:blipFill>
        <p:spPr>
          <a:xfrm>
            <a:off x="2000232" y="357166"/>
            <a:ext cx="4643470" cy="3105321"/>
          </a:xfrm>
          <a:prstGeom prst="rect">
            <a:avLst/>
          </a:prstGeom>
          <a:ln>
            <a:noFill/>
          </a:ln>
          <a:effectLst>
            <a:softEdge rad="112500"/>
          </a:effectLst>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785794"/>
            <a:ext cx="5429288" cy="4500594"/>
          </a:xfrm>
          <a:noFill/>
        </p:spPr>
        <p:txBody>
          <a:bodyPr>
            <a:normAutofit fontScale="70000" lnSpcReduction="20000"/>
          </a:bodyPr>
          <a:lstStyle/>
          <a:p>
            <a:pPr>
              <a:buNone/>
            </a:pPr>
            <a:r>
              <a:rPr lang="ru-RU" dirty="0" smtClean="0">
                <a:solidFill>
                  <a:srgbClr val="002060"/>
                </a:solidFill>
              </a:rPr>
              <a:t>     Восприятие </a:t>
            </a:r>
            <a:r>
              <a:rPr lang="ru-RU" dirty="0" smtClean="0">
                <a:solidFill>
                  <a:srgbClr val="002060"/>
                </a:solidFill>
              </a:rPr>
              <a:t>происходит при непосредственном участии органов чувств (глаз, ушей, чувствительных рецепторов кожи, слизистой рта и носа). </a:t>
            </a:r>
            <a:endParaRPr lang="ru-RU" dirty="0" smtClean="0">
              <a:solidFill>
                <a:srgbClr val="002060"/>
              </a:solidFill>
            </a:endParaRPr>
          </a:p>
          <a:p>
            <a:pPr>
              <a:buNone/>
            </a:pPr>
            <a:r>
              <a:rPr lang="ru-RU" dirty="0" smtClean="0">
                <a:solidFill>
                  <a:srgbClr val="002060"/>
                </a:solidFill>
              </a:rPr>
              <a:t> </a:t>
            </a:r>
            <a:r>
              <a:rPr lang="ru-RU" dirty="0" smtClean="0">
                <a:solidFill>
                  <a:srgbClr val="002060"/>
                </a:solidFill>
              </a:rPr>
              <a:t>   Но </a:t>
            </a:r>
            <a:r>
              <a:rPr lang="ru-RU" dirty="0" smtClean="0">
                <a:solidFill>
                  <a:srgbClr val="002060"/>
                </a:solidFill>
              </a:rPr>
              <a:t>наличие органов чувств – это лишь предпосылка для восприятия окружающего мира</a:t>
            </a:r>
            <a:r>
              <a:rPr lang="ru-RU" dirty="0" smtClean="0">
                <a:solidFill>
                  <a:srgbClr val="002060"/>
                </a:solidFill>
              </a:rPr>
              <a:t>.</a:t>
            </a:r>
          </a:p>
          <a:p>
            <a:pPr>
              <a:buNone/>
            </a:pPr>
            <a:r>
              <a:rPr lang="ru-RU" dirty="0" smtClean="0">
                <a:solidFill>
                  <a:srgbClr val="002060"/>
                </a:solidFill>
              </a:rPr>
              <a:t> </a:t>
            </a:r>
            <a:r>
              <a:rPr lang="ru-RU" dirty="0" smtClean="0">
                <a:solidFill>
                  <a:srgbClr val="002060"/>
                </a:solidFill>
              </a:rPr>
              <a:t>   </a:t>
            </a:r>
            <a:r>
              <a:rPr lang="ru-RU" dirty="0" smtClean="0">
                <a:solidFill>
                  <a:srgbClr val="002060"/>
                </a:solidFill>
              </a:rPr>
              <a:t>Для полноценного сенсорного развития необходима тренировка органов чувств с самого рождения, только в этом случае у ребенка развивается способность тонко реагировать на сенсорные раздражители разного характера и интенсивности.</a:t>
            </a:r>
          </a:p>
          <a:p>
            <a:pPr>
              <a:buNone/>
            </a:pPr>
            <a:endParaRPr lang="ru-RU" dirty="0"/>
          </a:p>
        </p:txBody>
      </p:sp>
      <p:pic>
        <p:nvPicPr>
          <p:cNvPr id="4" name="Рисунок 3" descr="2661_html_m5f34b283.png"/>
          <p:cNvPicPr>
            <a:picLocks noChangeAspect="1"/>
          </p:cNvPicPr>
          <p:nvPr/>
        </p:nvPicPr>
        <p:blipFill>
          <a:blip r:embed="rId2" cstate="print"/>
          <a:stretch>
            <a:fillRect/>
          </a:stretch>
        </p:blipFill>
        <p:spPr>
          <a:xfrm>
            <a:off x="5143504" y="3786190"/>
            <a:ext cx="3714776" cy="2857520"/>
          </a:xfrm>
          <a:prstGeom prst="rect">
            <a:avLst/>
          </a:prstGeom>
          <a:ln>
            <a:noFill/>
          </a:ln>
          <a:effectLst>
            <a:softEdge rad="112500"/>
          </a:effectLst>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86544"/>
          </a:xfrm>
          <a:noFill/>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buNone/>
            </a:pPr>
            <a:r>
              <a:rPr lang="ru-RU" sz="31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   Сенсорное </a:t>
            </a:r>
            <a:r>
              <a:rPr lang="ru-RU" sz="31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развитие ребенка</a:t>
            </a:r>
            <a:r>
              <a:rPr lang="ru-RU" i="1" dirty="0" smtClean="0"/>
              <a:t> </a:t>
            </a:r>
            <a:r>
              <a:rPr lang="ru-RU" dirty="0" smtClean="0"/>
              <a:t>- это развитие его восприятия и формирование представлений о свойствах предметов и различных явлениях окружающего мира.</a:t>
            </a:r>
          </a:p>
          <a:p>
            <a:pPr>
              <a:buNone/>
            </a:pPr>
            <a:r>
              <a:rPr lang="ru-RU"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    </a:t>
            </a:r>
            <a:r>
              <a:rPr lang="ru-RU" sz="31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Существуют </a:t>
            </a:r>
            <a:r>
              <a:rPr lang="ru-RU" sz="31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следующие виды сенсорных ощущений</a:t>
            </a:r>
            <a:r>
              <a:rPr lang="ru-RU" dirty="0" smtClean="0"/>
              <a:t>: зрительные, слуховые, осязательные, обонятельные, вкусовые.</a:t>
            </a:r>
          </a:p>
          <a:p>
            <a:pPr>
              <a:buNone/>
            </a:pPr>
            <a:r>
              <a:rPr lang="ru-RU" dirty="0" smtClean="0"/>
              <a:t>    Уровень </a:t>
            </a:r>
            <a:r>
              <a:rPr lang="ru-RU" dirty="0" smtClean="0"/>
              <a:t>чувствительности к сенсорным раздражителям у разных людей существенно различается. </a:t>
            </a:r>
            <a:endParaRPr lang="ru-RU" dirty="0" smtClean="0"/>
          </a:p>
          <a:p>
            <a:pPr>
              <a:buNone/>
            </a:pPr>
            <a:r>
              <a:rPr lang="ru-RU" dirty="0" smtClean="0">
                <a:solidFill>
                  <a:srgbClr val="002060"/>
                </a:solidFill>
              </a:rPr>
              <a:t>     </a:t>
            </a:r>
            <a:r>
              <a:rPr lang="ru-RU" sz="3100" u="sng" dirty="0" smtClean="0">
                <a:solidFill>
                  <a:srgbClr val="002060"/>
                </a:solidFill>
              </a:rPr>
              <a:t>Это </a:t>
            </a:r>
            <a:r>
              <a:rPr lang="ru-RU" sz="3100" u="sng" dirty="0" smtClean="0">
                <a:solidFill>
                  <a:srgbClr val="002060"/>
                </a:solidFill>
              </a:rPr>
              <a:t>зависит от следующих факторов:</a:t>
            </a:r>
            <a:endParaRPr lang="ru-RU" u="sng" dirty="0" smtClean="0">
              <a:solidFill>
                <a:srgbClr val="002060"/>
              </a:solidFill>
            </a:endParaRPr>
          </a:p>
          <a:p>
            <a:r>
              <a:rPr lang="ru-RU" dirty="0" smtClean="0"/>
              <a:t> </a:t>
            </a:r>
            <a:r>
              <a:rPr lang="ru-RU"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наследственности</a:t>
            </a:r>
            <a:r>
              <a:rPr lang="ru-RU" dirty="0" smtClean="0"/>
              <a:t>. Например, абсолютный слух, особая чувствительность к запахам или вкусовым ощущениям являются врожденными;</a:t>
            </a:r>
          </a:p>
          <a:p>
            <a:r>
              <a:rPr lang="ru-RU"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состояния </a:t>
            </a:r>
            <a:r>
              <a:rPr lang="ru-RU"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органов чувств. </a:t>
            </a:r>
            <a:r>
              <a:rPr lang="ru-RU" dirty="0" smtClean="0"/>
              <a:t>Если орган чувств поврежден в результате заболевания, травмы или врожденной аномалии, то чувствительность будет снижена или полностью отсутствовать;</a:t>
            </a:r>
          </a:p>
          <a:p>
            <a:r>
              <a:rPr lang="ru-RU"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развития </a:t>
            </a:r>
            <a:r>
              <a:rPr lang="ru-RU"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органов чувств и восприятия. </a:t>
            </a:r>
            <a:r>
              <a:rPr lang="ru-RU" dirty="0" smtClean="0"/>
              <a:t>Врожденные способности человека воспринимать различные внешние раздражители посредством органов чувств развиваются как в процессе спонтанного изучения мира, так и в ходе специального обучения. И то и другое подразумевает предоставление для восприятия разнообразных сенсорных раздражителей</a:t>
            </a:r>
            <a:r>
              <a:rPr lang="ru-RU" dirty="0" smtClean="0"/>
              <a:t>.</a:t>
            </a:r>
            <a:endParaRPr lang="ru-RU" dirty="0" smtClean="0"/>
          </a:p>
          <a:p>
            <a:endParaRPr lang="ru-RU" dirty="0"/>
          </a:p>
        </p:txBody>
      </p: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TotalTime>
  <Words>1330</Words>
  <Application>Microsoft Office PowerPoint</Application>
  <PresentationFormat>Экран (4:3)</PresentationFormat>
  <Paragraphs>124</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«Особенности сенсорного воспитания в разных видах деятельности»</vt:lpstr>
      <vt:lpstr>Слайд 2</vt:lpstr>
      <vt:lpstr>Слайд 3</vt:lpstr>
      <vt:lpstr>С древних времен считается, что выдающийся талант - это прежде всего наследственность, каприз природы. Когда нам говорят, что Моцарт дал свой первый концерт в возрасте трех лет или что Джон Стюарт Милл читал классическую литературу по-латыни в этом же возрасте, большинство реагирует просто: "Конечно, они же гении".   Однако подробный анализ ранних лет жизни и Моцарта и Милла  говорит о том, что их строго воспитывали отцы, которые хотели сделать своих детей выдающимися. Я предполагаю, что ни Моцарт, ни Милл не были рождены гениями, их талант развился максимально благодаря тому, что им с самого раннего детства создали благоприятные условия и дали прекрасное образование.  </vt:lpstr>
      <vt:lpstr>Слайд 5</vt:lpstr>
      <vt:lpstr>Человеческий мозг насчитывает примерно 1,4 миллиарда клеток, но у новорожденного большинство из них еще не задействовано.   Таким образом, если в первые три года не образовалась прочная база, бесполезно учить, как ее использовать. Это все равно, что пытаться достигнуть хороших результатов, работая на плохом компьютере.  </vt:lpstr>
      <vt:lpstr>Познание окружающего мира начинается с восприятия предметов и явлений. Все другие формы познания - запоминание, мышление, воображение - строятся на основе образов восприятия, являются результатом их переработки. Поэтому нормальное развитие ребенка невозможно без опоры на полноценное восприятие. Восприятие - это непосредственное, чувственное отражение действительности в сознании, способность воспринимать, различать и усваивать явления внешнего мира. </vt:lpstr>
      <vt:lpstr>Слайд 8</vt:lpstr>
      <vt:lpstr>Слайд 9</vt:lpstr>
      <vt:lpstr>Слайд 10</vt:lpstr>
      <vt:lpstr>Слайд 11</vt:lpstr>
      <vt:lpstr>Слайд 12</vt:lpstr>
      <vt:lpstr>Слайд 13</vt:lpstr>
      <vt:lpstr>Слайд 14</vt:lpstr>
      <vt:lpstr>Главным  для детей дошкольного возраста является сенсорное воспитание!</vt:lpstr>
      <vt:lpstr>Слайд 16</vt:lpstr>
      <vt:lpstr>Слайд 17</vt:lpstr>
      <vt:lpstr>Слайд 18</vt:lpstr>
      <vt:lpstr>Слайд 19</vt:lpstr>
      <vt:lpstr>Слайд 20</vt:lpstr>
      <vt:lpstr>Слайд 21</vt:lpstr>
      <vt:lpstr>Слайд 22</vt:lpstr>
      <vt:lpstr>Дидактические игры и занятия по сенсорному обучению дают положительные результаты при условии планомерности их проведения.   Педагогу при распределении материала необходимо соблюдать принцип последовательности, предусматривающий постепенное усложнение заданий: от элементарных заданий на группировку однородных предметов по величине, форме, цвету до учёта этих признаков и свойств в изобразительной или иной доступной для детей раннего возраста деятельности.</vt:lpstr>
      <vt:lpstr>Слайд 24</vt:lpstr>
      <vt:lpstr>Слайд 25</vt:lpstr>
      <vt:lpstr>Слайд 26</vt:lpstr>
      <vt:lpstr>Слайд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ИННА</dc:creator>
  <cp:lastModifiedBy>Admin</cp:lastModifiedBy>
  <cp:revision>60</cp:revision>
  <dcterms:created xsi:type="dcterms:W3CDTF">2016-04-06T05:18:33Z</dcterms:created>
  <dcterms:modified xsi:type="dcterms:W3CDTF">2016-05-04T09:15:28Z</dcterms:modified>
</cp:coreProperties>
</file>